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8" r:id="rId2"/>
    <p:sldId id="257"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1FFA8"/>
    <a:srgbClr val="75DBFF"/>
    <a:srgbClr val="79DCFF"/>
    <a:srgbClr val="FFC9C9"/>
    <a:srgbClr val="E8D9F3"/>
    <a:srgbClr val="FFDA65"/>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79" d="100"/>
          <a:sy n="79" d="100"/>
        </p:scale>
        <p:origin x="-148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19-02-2020</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NUL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ttangolo 1"/>
          <p:cNvSpPr/>
          <p:nvPr/>
        </p:nvSpPr>
        <p:spPr>
          <a:xfrm>
            <a:off x="0" y="0"/>
            <a:ext cx="9144000" cy="1124744"/>
          </a:xfrm>
          <a:prstGeom prst="rect">
            <a:avLst/>
          </a:prstGeom>
          <a:solidFill>
            <a:srgbClr val="FFFF00"/>
          </a:solidFill>
          <a:ln w="57150">
            <a:solidFill>
              <a:srgbClr val="75DB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4400" b="1" dirty="0" smtClean="0">
                <a:solidFill>
                  <a:schemeClr val="tx1"/>
                </a:solidFill>
                <a:latin typeface="Constantia" panose="02030602050306030303" pitchFamily="18" charset="0"/>
              </a:rPr>
              <a:t>GLI ORGANICI </a:t>
            </a:r>
            <a:r>
              <a:rPr lang="it-IT" sz="4400" b="1" dirty="0" err="1" smtClean="0">
                <a:solidFill>
                  <a:schemeClr val="tx1"/>
                </a:solidFill>
                <a:latin typeface="Constantia" panose="02030602050306030303" pitchFamily="18" charset="0"/>
              </a:rPr>
              <a:t>DI</a:t>
            </a:r>
            <a:r>
              <a:rPr lang="it-IT" sz="4400" b="1" dirty="0" smtClean="0">
                <a:solidFill>
                  <a:schemeClr val="tx1"/>
                </a:solidFill>
                <a:latin typeface="Constantia" panose="02030602050306030303" pitchFamily="18" charset="0"/>
              </a:rPr>
              <a:t> SOSTEGNO</a:t>
            </a:r>
            <a:endParaRPr lang="it-IT" sz="4400" b="1" dirty="0">
              <a:solidFill>
                <a:schemeClr val="tx1"/>
              </a:solidFill>
              <a:latin typeface="Constantia" panose="02030602050306030303" pitchFamily="18" charset="0"/>
            </a:endParaRPr>
          </a:p>
        </p:txBody>
      </p:sp>
      <p:pic>
        <p:nvPicPr>
          <p:cNvPr id="1026" name="Picture 2" descr="C:\Users\mi13856\AppData\Local\Microsoft\Windows\Temporary Internet Files\Content.IE5\CYLW9B01\Inclusione[1].jp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1124744"/>
            <a:ext cx="9144000" cy="5733256"/>
          </a:xfrm>
          <a:prstGeom prst="rect">
            <a:avLst/>
          </a:prstGeom>
          <a:noFill/>
          <a:ln w="38100">
            <a:solidFill>
              <a:srgbClr val="75DBFF"/>
            </a:solid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pic>
        <p:nvPicPr>
          <p:cNvPr id="5" name="Immagine 4" descr="Immagine-inclusione 2.jpg"/>
          <p:cNvPicPr>
            <a:picLocks noChangeAspect="1"/>
          </p:cNvPicPr>
          <p:nvPr/>
        </p:nvPicPr>
        <p:blipFill>
          <a:blip r:embed="rId3"/>
          <a:stretch>
            <a:fillRect/>
          </a:stretch>
        </p:blipFill>
        <p:spPr>
          <a:xfrm>
            <a:off x="1905000" y="1676400"/>
            <a:ext cx="5486400" cy="5160963"/>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796374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980728"/>
            <a:ext cx="8784976" cy="5760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Arial" panose="020B0604020202020204" pitchFamily="34" charset="0"/>
              <a:buChar char="•"/>
            </a:pPr>
            <a:r>
              <a:rPr lang="it-IT" dirty="0" smtClean="0">
                <a:solidFill>
                  <a:schemeClr val="tx1"/>
                </a:solidFill>
                <a:latin typeface="Times New Roman" panose="02020603050405020304" pitchFamily="18" charset="0"/>
                <a:cs typeface="Times New Roman" panose="02020603050405020304" pitchFamily="18" charset="0"/>
              </a:rPr>
              <a:t>I </a:t>
            </a:r>
            <a:r>
              <a:rPr lang="it-IT" dirty="0">
                <a:solidFill>
                  <a:schemeClr val="tx1"/>
                </a:solidFill>
                <a:latin typeface="Times New Roman" panose="02020603050405020304" pitchFamily="18" charset="0"/>
                <a:cs typeface="Times New Roman" panose="02020603050405020304" pitchFamily="18" charset="0"/>
              </a:rPr>
              <a:t>genitori devono acquisire dalla ASL il certificato medico diagnostico-funzionale contenente la DIAGNOSI CLINICA  e gli elementi attinenti alla valutazione del </a:t>
            </a:r>
            <a:r>
              <a:rPr lang="it-IT" dirty="0" smtClean="0">
                <a:solidFill>
                  <a:schemeClr val="tx1"/>
                </a:solidFill>
                <a:latin typeface="Times New Roman" panose="02020603050405020304" pitchFamily="18" charset="0"/>
                <a:cs typeface="Times New Roman" panose="02020603050405020304" pitchFamily="18" charset="0"/>
              </a:rPr>
              <a:t>FUNZIONAMENTO</a:t>
            </a:r>
          </a:p>
          <a:p>
            <a:pPr marL="342900" lvl="0" indent="-342900">
              <a:buFont typeface="Arial" panose="020B0604020202020204" pitchFamily="34" charset="0"/>
              <a:buChar char="•"/>
            </a:pPr>
            <a:r>
              <a:rPr lang="it-IT" dirty="0" smtClean="0">
                <a:solidFill>
                  <a:schemeClr val="tx1"/>
                </a:solidFill>
                <a:latin typeface="Times New Roman" panose="02020603050405020304" pitchFamily="18" charset="0"/>
                <a:cs typeface="Times New Roman" panose="02020603050405020304" pitchFamily="18" charset="0"/>
              </a:rPr>
              <a:t>Presentare </a:t>
            </a:r>
            <a:r>
              <a:rPr lang="it-IT" dirty="0">
                <a:solidFill>
                  <a:schemeClr val="tx1"/>
                </a:solidFill>
                <a:latin typeface="Times New Roman" panose="02020603050405020304" pitchFamily="18" charset="0"/>
                <a:cs typeface="Times New Roman" panose="02020603050405020304" pitchFamily="18" charset="0"/>
              </a:rPr>
              <a:t>all’INPS la domanda di ACCERTAMENTO DELLA CONDIZIONE DI DISABILITA’ AI FINI DELL’INCLUSIONE SCOLASTICA corredata dal certificato medico </a:t>
            </a:r>
            <a:r>
              <a:rPr lang="it-IT" dirty="0" smtClean="0">
                <a:solidFill>
                  <a:schemeClr val="tx1"/>
                </a:solidFill>
                <a:latin typeface="Times New Roman" panose="02020603050405020304" pitchFamily="18" charset="0"/>
                <a:cs typeface="Times New Roman" panose="02020603050405020304" pitchFamily="18" charset="0"/>
              </a:rPr>
              <a:t>diagnostico-funzionale</a:t>
            </a:r>
          </a:p>
          <a:p>
            <a:pPr marL="342900" lvl="0" indent="-342900">
              <a:buFont typeface="Arial" panose="020B0604020202020204" pitchFamily="34" charset="0"/>
              <a:buChar char="•"/>
            </a:pPr>
            <a:r>
              <a:rPr lang="it-IT" dirty="0" smtClean="0">
                <a:solidFill>
                  <a:schemeClr val="tx1"/>
                </a:solidFill>
                <a:latin typeface="Times New Roman" panose="02020603050405020304" pitchFamily="18" charset="0"/>
                <a:cs typeface="Times New Roman" panose="02020603050405020304" pitchFamily="18" charset="0"/>
              </a:rPr>
              <a:t>Trasmettere </a:t>
            </a:r>
            <a:r>
              <a:rPr lang="it-IT" dirty="0">
                <a:solidFill>
                  <a:schemeClr val="tx1"/>
                </a:solidFill>
                <a:latin typeface="Times New Roman" panose="02020603050405020304" pitchFamily="18" charset="0"/>
                <a:cs typeface="Times New Roman" panose="02020603050405020304" pitchFamily="18" charset="0"/>
              </a:rPr>
              <a:t>all’UVM (Unità di Valutazione Multidisciplinare) della ASL l’ACCERTAMENTO  di cui al punto precedente e RICHIEDERE la predisposizione del PROFILO DI FUNZIONAMENTO</a:t>
            </a:r>
          </a:p>
          <a:p>
            <a:pPr marL="342900" lvl="0" indent="-342900">
              <a:buFont typeface="Arial" panose="020B0604020202020204" pitchFamily="34" charset="0"/>
              <a:buChar char="•"/>
            </a:pPr>
            <a:r>
              <a:rPr lang="it-IT" dirty="0" smtClean="0">
                <a:solidFill>
                  <a:schemeClr val="tx1"/>
                </a:solidFill>
                <a:latin typeface="Times New Roman" panose="02020603050405020304" pitchFamily="18" charset="0"/>
                <a:cs typeface="Times New Roman" panose="02020603050405020304" pitchFamily="18" charset="0"/>
              </a:rPr>
              <a:t>Trasmettere </a:t>
            </a:r>
            <a:r>
              <a:rPr lang="it-IT" dirty="0">
                <a:solidFill>
                  <a:schemeClr val="tx1"/>
                </a:solidFill>
                <a:latin typeface="Times New Roman" panose="02020603050405020304" pitchFamily="18" charset="0"/>
                <a:cs typeface="Times New Roman" panose="02020603050405020304" pitchFamily="18" charset="0"/>
              </a:rPr>
              <a:t>il </a:t>
            </a:r>
            <a:r>
              <a:rPr lang="it-IT" dirty="0" err="1">
                <a:solidFill>
                  <a:schemeClr val="tx1"/>
                </a:solidFill>
                <a:latin typeface="Times New Roman" panose="02020603050405020304" pitchFamily="18" charset="0"/>
                <a:cs typeface="Times New Roman" panose="02020603050405020304" pitchFamily="18" charset="0"/>
              </a:rPr>
              <a:t>PdF</a:t>
            </a:r>
            <a:r>
              <a:rPr lang="it-IT" dirty="0">
                <a:solidFill>
                  <a:schemeClr val="tx1"/>
                </a:solidFill>
                <a:latin typeface="Times New Roman" panose="02020603050405020304" pitchFamily="18" charset="0"/>
                <a:cs typeface="Times New Roman" panose="02020603050405020304" pitchFamily="18" charset="0"/>
              </a:rPr>
              <a:t>: all’Ente locale, ai fini della redazione del Progetto </a:t>
            </a:r>
            <a:r>
              <a:rPr lang="it-IT" dirty="0" smtClean="0">
                <a:solidFill>
                  <a:schemeClr val="tx1"/>
                </a:solidFill>
                <a:latin typeface="Times New Roman" panose="02020603050405020304" pitchFamily="18" charset="0"/>
                <a:cs typeface="Times New Roman" panose="02020603050405020304" pitchFamily="18" charset="0"/>
              </a:rPr>
              <a:t>Individuale (PI</a:t>
            </a:r>
            <a:r>
              <a:rPr lang="it-IT" dirty="0">
                <a:solidFill>
                  <a:schemeClr val="tx1"/>
                </a:solidFill>
                <a:latin typeface="Times New Roman" panose="02020603050405020304" pitchFamily="18" charset="0"/>
                <a:cs typeface="Times New Roman" panose="02020603050405020304" pitchFamily="18" charset="0"/>
              </a:rPr>
              <a:t>) e, SE RICHIESTO DALLA FAMIGLIA e alla Scuola, per la redazione del PEI</a:t>
            </a:r>
          </a:p>
          <a:p>
            <a:pPr marL="342900" lvl="0" indent="-342900">
              <a:buFont typeface="Arial" panose="020B0604020202020204" pitchFamily="34" charset="0"/>
              <a:buChar char="•"/>
            </a:pPr>
            <a:r>
              <a:rPr lang="it-IT" dirty="0" smtClean="0">
                <a:solidFill>
                  <a:schemeClr val="tx1"/>
                </a:solidFill>
                <a:latin typeface="Times New Roman" panose="02020603050405020304" pitchFamily="18" charset="0"/>
                <a:cs typeface="Times New Roman" panose="02020603050405020304" pitchFamily="18" charset="0"/>
              </a:rPr>
              <a:t>Redazione </a:t>
            </a:r>
            <a:r>
              <a:rPr lang="it-IT" dirty="0">
                <a:solidFill>
                  <a:schemeClr val="tx1"/>
                </a:solidFill>
                <a:latin typeface="Times New Roman" panose="02020603050405020304" pitchFamily="18" charset="0"/>
                <a:cs typeface="Times New Roman" panose="02020603050405020304" pitchFamily="18" charset="0"/>
              </a:rPr>
              <a:t>del PEI da parte della scuola con la partecipazione della famiglia e degli esperti e il supporto necessario dell’UVM, partendo dalle indicazioni del </a:t>
            </a:r>
            <a:r>
              <a:rPr lang="it-IT" dirty="0" err="1">
                <a:solidFill>
                  <a:schemeClr val="tx1"/>
                </a:solidFill>
                <a:latin typeface="Times New Roman" panose="02020603050405020304" pitchFamily="18" charset="0"/>
                <a:cs typeface="Times New Roman" panose="02020603050405020304" pitchFamily="18" charset="0"/>
              </a:rPr>
              <a:t>PdF</a:t>
            </a:r>
            <a:r>
              <a:rPr lang="it-IT" dirty="0">
                <a:solidFill>
                  <a:schemeClr val="tx1"/>
                </a:solidFill>
                <a:latin typeface="Times New Roman" panose="02020603050405020304" pitchFamily="18" charset="0"/>
                <a:cs typeface="Times New Roman" panose="02020603050405020304" pitchFamily="18" charset="0"/>
              </a:rPr>
              <a:t> e con riferimento al PI (Progetto Individuale). Nel </a:t>
            </a:r>
            <a:r>
              <a:rPr lang="it-IT" dirty="0" err="1">
                <a:solidFill>
                  <a:schemeClr val="tx1"/>
                </a:solidFill>
                <a:latin typeface="Times New Roman" panose="02020603050405020304" pitchFamily="18" charset="0"/>
                <a:cs typeface="Times New Roman" panose="02020603050405020304" pitchFamily="18" charset="0"/>
              </a:rPr>
              <a:t>PdF</a:t>
            </a:r>
            <a:r>
              <a:rPr lang="it-IT" dirty="0">
                <a:solidFill>
                  <a:schemeClr val="tx1"/>
                </a:solidFill>
                <a:latin typeface="Times New Roman" panose="02020603050405020304" pitchFamily="18" charset="0"/>
                <a:cs typeface="Times New Roman" panose="02020603050405020304" pitchFamily="18" charset="0"/>
              </a:rPr>
              <a:t> viene quantificata la richiesta del monte ore di sostegno e di assistenza educativa specialistica; il PEI è approvato dal GLOI (comma 10 art. 9 del </a:t>
            </a:r>
            <a:r>
              <a:rPr lang="it-IT" dirty="0" err="1">
                <a:solidFill>
                  <a:schemeClr val="tx1"/>
                </a:solidFill>
                <a:latin typeface="Times New Roman" panose="02020603050405020304" pitchFamily="18" charset="0"/>
                <a:cs typeface="Times New Roman" panose="02020603050405020304" pitchFamily="18" charset="0"/>
              </a:rPr>
              <a:t>Dlgs</a:t>
            </a:r>
            <a:r>
              <a:rPr lang="it-IT" dirty="0">
                <a:solidFill>
                  <a:schemeClr val="tx1"/>
                </a:solidFill>
                <a:latin typeface="Times New Roman" panose="02020603050405020304" pitchFamily="18" charset="0"/>
                <a:cs typeface="Times New Roman" panose="02020603050405020304" pitchFamily="18" charset="0"/>
              </a:rPr>
              <a:t> 66/2017</a:t>
            </a:r>
            <a:r>
              <a:rPr lang="it-IT" dirty="0" smtClean="0">
                <a:solidFill>
                  <a:schemeClr val="tx1"/>
                </a:solidFill>
                <a:latin typeface="Times New Roman" panose="02020603050405020304" pitchFamily="18" charset="0"/>
                <a:cs typeface="Times New Roman" panose="02020603050405020304" pitchFamily="18" charset="0"/>
              </a:rPr>
              <a:t>)</a:t>
            </a:r>
          </a:p>
          <a:p>
            <a:pPr lvl="0"/>
            <a:endParaRPr lang="it-IT" dirty="0" smtClean="0">
              <a:solidFill>
                <a:schemeClr val="tx1"/>
              </a:solidFill>
              <a:latin typeface="Times New Roman" panose="02020603050405020304" pitchFamily="18" charset="0"/>
              <a:cs typeface="Times New Roman" panose="02020603050405020304" pitchFamily="18" charset="0"/>
            </a:endParaRPr>
          </a:p>
          <a:p>
            <a:pPr lvl="0"/>
            <a:r>
              <a:rPr lang="it-IT" sz="1700" u="sng" dirty="0" smtClean="0">
                <a:solidFill>
                  <a:srgbClr val="0070C0"/>
                </a:solidFill>
                <a:latin typeface="Times New Roman" panose="02020603050405020304" pitchFamily="18" charset="0"/>
                <a:cs typeface="Times New Roman" panose="02020603050405020304" pitchFamily="18" charset="0"/>
              </a:rPr>
              <a:t>N.B</a:t>
            </a:r>
            <a:r>
              <a:rPr lang="it-IT" sz="1700" u="sng" dirty="0">
                <a:solidFill>
                  <a:srgbClr val="0070C0"/>
                </a:solidFill>
                <a:latin typeface="Times New Roman" panose="02020603050405020304" pitchFamily="18" charset="0"/>
                <a:cs typeface="Times New Roman" panose="02020603050405020304" pitchFamily="18" charset="0"/>
              </a:rPr>
              <a:t>. è importante curare la comunicazione con le famiglie circa l’iter certificativo e spiegarne l’importanza della  procedura (non si tratta di adempimenti burocratici ma di successivi passaggi che confluiscono in una elaborazione ragionata e partecipata del PEI)</a:t>
            </a:r>
          </a:p>
        </p:txBody>
      </p:sp>
      <p:sp>
        <p:nvSpPr>
          <p:cNvPr id="4" name="Rettangolo 3"/>
          <p:cNvSpPr/>
          <p:nvPr/>
        </p:nvSpPr>
        <p:spPr>
          <a:xfrm>
            <a:off x="179512" y="116632"/>
            <a:ext cx="8794420" cy="864096"/>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b="1" dirty="0">
                <a:solidFill>
                  <a:schemeClr val="tx1"/>
                </a:solidFill>
                <a:latin typeface="Times New Roman" panose="02020603050405020304" pitchFamily="18" charset="0"/>
                <a:cs typeface="Times New Roman" panose="02020603050405020304" pitchFamily="18" charset="0"/>
              </a:rPr>
              <a:t>NUOVO ITER CERTIFICATIVO</a:t>
            </a:r>
            <a:endParaRPr lang="it-IT"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50117124"/>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07504" y="1268760"/>
            <a:ext cx="8928992" cy="54726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Non vi sono posizioni che possano precludere </a:t>
            </a:r>
            <a:r>
              <a:rPr lang="it-IT" sz="2000" dirty="0">
                <a:solidFill>
                  <a:schemeClr val="tx1"/>
                </a:solidFill>
                <a:latin typeface="Times New Roman" panose="02020603050405020304" pitchFamily="18" charset="0"/>
                <a:cs typeface="Times New Roman" panose="02020603050405020304" pitchFamily="18" charset="0"/>
              </a:rPr>
              <a:t>l’accesso  all’istruzione ( Legge 104/92 e Sentenza della Corte costituzionale n. 80/2010</a:t>
            </a:r>
            <a:r>
              <a:rPr lang="it-IT" sz="2000" dirty="0" smtClean="0">
                <a:solidFill>
                  <a:schemeClr val="tx1"/>
                </a:solidFill>
                <a:latin typeface="Times New Roman" panose="02020603050405020304" pitchFamily="18" charset="0"/>
                <a:cs typeface="Times New Roman" panose="02020603050405020304" pitchFamily="18" charset="0"/>
              </a:rPr>
              <a:t>)</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Personalizzazione </a:t>
            </a:r>
            <a:r>
              <a:rPr lang="it-IT" sz="2000" dirty="0">
                <a:solidFill>
                  <a:schemeClr val="tx1"/>
                </a:solidFill>
                <a:latin typeface="Times New Roman" panose="02020603050405020304" pitchFamily="18" charset="0"/>
                <a:cs typeface="Times New Roman" panose="02020603050405020304" pitchFamily="18" charset="0"/>
              </a:rPr>
              <a:t>dei piani di studio ( già con la Legge 517/77)</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Non </a:t>
            </a:r>
            <a:r>
              <a:rPr lang="it-IT" sz="2000" dirty="0">
                <a:solidFill>
                  <a:schemeClr val="tx1"/>
                </a:solidFill>
                <a:latin typeface="Times New Roman" panose="02020603050405020304" pitchFamily="18" charset="0"/>
                <a:cs typeface="Times New Roman" panose="02020603050405020304" pitchFamily="18" charset="0"/>
              </a:rPr>
              <a:t>si possono definire i bambini “non pronti” ma è la scuola che deve </a:t>
            </a:r>
            <a:r>
              <a:rPr lang="it-IT" sz="2000" dirty="0" smtClean="0">
                <a:solidFill>
                  <a:schemeClr val="tx1"/>
                </a:solidFill>
                <a:latin typeface="Times New Roman" panose="02020603050405020304" pitchFamily="18" charset="0"/>
                <a:cs typeface="Times New Roman" panose="02020603050405020304" pitchFamily="18" charset="0"/>
              </a:rPr>
              <a:t>essere</a:t>
            </a:r>
          </a:p>
          <a:p>
            <a:pPr marL="285750" lvl="0" indent="-285750"/>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 pronta” ad accoglierli</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I </a:t>
            </a:r>
            <a:r>
              <a:rPr lang="it-IT" sz="2000" dirty="0">
                <a:solidFill>
                  <a:schemeClr val="tx1"/>
                </a:solidFill>
                <a:latin typeface="Times New Roman" panose="02020603050405020304" pitchFamily="18" charset="0"/>
                <a:cs typeface="Times New Roman" panose="02020603050405020304" pitchFamily="18" charset="0"/>
              </a:rPr>
              <a:t>casi di deroga all’obbligo di istruzione devono essere trattati  come eccezionali</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Gli </a:t>
            </a:r>
            <a:r>
              <a:rPr lang="it-IT" sz="2000" dirty="0">
                <a:solidFill>
                  <a:schemeClr val="tx1"/>
                </a:solidFill>
                <a:latin typeface="Times New Roman" panose="02020603050405020304" pitchFamily="18" charset="0"/>
                <a:cs typeface="Times New Roman" panose="02020603050405020304" pitchFamily="18" charset="0"/>
              </a:rPr>
              <a:t>alunni che compiono 6 anni entro il 31 dicembre dell’anno di riferimento devono essere iscritti alla scuola primaria (determinazione organico di diritto); il trattenimento non può far derivare un incremento nell’O.F.</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I </a:t>
            </a:r>
            <a:r>
              <a:rPr lang="it-IT" sz="2000" dirty="0">
                <a:solidFill>
                  <a:schemeClr val="tx1"/>
                </a:solidFill>
                <a:latin typeface="Times New Roman" panose="02020603050405020304" pitchFamily="18" charset="0"/>
                <a:cs typeface="Times New Roman" panose="02020603050405020304" pitchFamily="18" charset="0"/>
              </a:rPr>
              <a:t>genitori possono fare richiesta motivata e la relazione clinica deve accertare un vantaggio concreto del trattenimento nello sviluppo globale (in ogni caso si tratta di un parere tecnico)</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Coerenza </a:t>
            </a:r>
            <a:r>
              <a:rPr lang="it-IT" sz="2000" dirty="0">
                <a:solidFill>
                  <a:schemeClr val="tx1"/>
                </a:solidFill>
                <a:latin typeface="Times New Roman" panose="02020603050405020304" pitchFamily="18" charset="0"/>
                <a:cs typeface="Times New Roman" panose="02020603050405020304" pitchFamily="18" charset="0"/>
              </a:rPr>
              <a:t>tra il progetto di permanenza e il raggiungimento/mancato raggiungimento degli obiettivi del PEI</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Cura </a:t>
            </a:r>
            <a:r>
              <a:rPr lang="it-IT" sz="2000" dirty="0">
                <a:solidFill>
                  <a:schemeClr val="tx1"/>
                </a:solidFill>
                <a:latin typeface="Times New Roman" panose="02020603050405020304" pitchFamily="18" charset="0"/>
                <a:cs typeface="Times New Roman" panose="02020603050405020304" pitchFamily="18" charset="0"/>
              </a:rPr>
              <a:t>della documentazione e trasparenza del processo</a:t>
            </a:r>
          </a:p>
          <a:p>
            <a:pPr marL="285750" lvl="0" indent="-28575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Sentenza </a:t>
            </a:r>
            <a:r>
              <a:rPr lang="it-IT" sz="2000" dirty="0">
                <a:solidFill>
                  <a:schemeClr val="tx1"/>
                </a:solidFill>
                <a:latin typeface="Times New Roman" panose="02020603050405020304" pitchFamily="18" charset="0"/>
                <a:cs typeface="Times New Roman" panose="02020603050405020304" pitchFamily="18" charset="0"/>
              </a:rPr>
              <a:t>n. 1234 TAR Puglia  (ammette il posticipo) </a:t>
            </a:r>
            <a:r>
              <a:rPr lang="it-IT" sz="2000" dirty="0" smtClean="0">
                <a:solidFill>
                  <a:schemeClr val="tx1"/>
                </a:solidFill>
                <a:latin typeface="Times New Roman" panose="02020603050405020304" pitchFamily="18" charset="0"/>
                <a:cs typeface="Times New Roman" panose="02020603050405020304" pitchFamily="18" charset="0"/>
              </a:rPr>
              <a:t> </a:t>
            </a:r>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07504" y="116632"/>
            <a:ext cx="8928992" cy="1152128"/>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200" b="1" dirty="0">
                <a:solidFill>
                  <a:schemeClr val="tx1"/>
                </a:solidFill>
                <a:latin typeface="Times New Roman" panose="02020603050405020304" pitchFamily="18" charset="0"/>
                <a:cs typeface="Times New Roman" panose="02020603050405020304" pitchFamily="18" charset="0"/>
              </a:rPr>
              <a:t>PROBLEMATICHE RIGUARDANTI IL “</a:t>
            </a:r>
            <a:r>
              <a:rPr lang="it-IT" sz="2200" b="1" dirty="0" smtClean="0">
                <a:solidFill>
                  <a:schemeClr val="tx1"/>
                </a:solidFill>
                <a:latin typeface="Times New Roman" panose="02020603050405020304" pitchFamily="18" charset="0"/>
                <a:cs typeface="Times New Roman" panose="02020603050405020304" pitchFamily="18" charset="0"/>
              </a:rPr>
              <a:t>TRATTENIMENTO”</a:t>
            </a:r>
          </a:p>
          <a:p>
            <a:pPr algn="ctr"/>
            <a:r>
              <a:rPr lang="it-IT" sz="2200" b="1" dirty="0" smtClean="0">
                <a:solidFill>
                  <a:schemeClr val="tx1"/>
                </a:solidFill>
                <a:latin typeface="Times New Roman" panose="02020603050405020304" pitchFamily="18" charset="0"/>
                <a:cs typeface="Times New Roman" panose="02020603050405020304" pitchFamily="18" charset="0"/>
              </a:rPr>
              <a:t>ALLA </a:t>
            </a:r>
            <a:r>
              <a:rPr lang="it-IT" sz="2200" b="1" dirty="0">
                <a:solidFill>
                  <a:schemeClr val="tx1"/>
                </a:solidFill>
                <a:latin typeface="Times New Roman" panose="02020603050405020304" pitchFamily="18" charset="0"/>
                <a:cs typeface="Times New Roman" panose="02020603050405020304" pitchFamily="18" charset="0"/>
              </a:rPr>
              <a:t>SCUOLA DELL’INFANZIA DEGLI </a:t>
            </a:r>
            <a:r>
              <a:rPr lang="it-IT" sz="2200" b="1" dirty="0" smtClean="0">
                <a:solidFill>
                  <a:schemeClr val="tx1"/>
                </a:solidFill>
                <a:latin typeface="Times New Roman" panose="02020603050405020304" pitchFamily="18" charset="0"/>
                <a:cs typeface="Times New Roman" panose="02020603050405020304" pitchFamily="18" charset="0"/>
              </a:rPr>
              <a:t>ALUNNI</a:t>
            </a:r>
          </a:p>
          <a:p>
            <a:pPr algn="ctr"/>
            <a:r>
              <a:rPr lang="it-IT" sz="2200" b="1" dirty="0" smtClean="0">
                <a:solidFill>
                  <a:schemeClr val="tx1"/>
                </a:solidFill>
                <a:latin typeface="Times New Roman" panose="02020603050405020304" pitchFamily="18" charset="0"/>
                <a:cs typeface="Times New Roman" panose="02020603050405020304" pitchFamily="18" charset="0"/>
              </a:rPr>
              <a:t>CERTIFICATI </a:t>
            </a:r>
            <a:r>
              <a:rPr lang="it-IT" sz="2200" b="1" dirty="0">
                <a:solidFill>
                  <a:schemeClr val="tx1"/>
                </a:solidFill>
                <a:latin typeface="Times New Roman" panose="02020603050405020304" pitchFamily="18" charset="0"/>
                <a:cs typeface="Times New Roman" panose="02020603050405020304" pitchFamily="18" charset="0"/>
              </a:rPr>
              <a:t>IN ETA’ DI OBBLIGO SCOLASTICO</a:t>
            </a:r>
            <a:endParaRPr lang="it-IT"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53542136"/>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07504" y="1268760"/>
            <a:ext cx="8928992" cy="54726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La </a:t>
            </a:r>
            <a:r>
              <a:rPr lang="it-IT" sz="2000" dirty="0">
                <a:solidFill>
                  <a:schemeClr val="tx1"/>
                </a:solidFill>
                <a:latin typeface="Times New Roman" panose="02020603050405020304" pitchFamily="18" charset="0"/>
                <a:cs typeface="Times New Roman" panose="02020603050405020304" pitchFamily="18" charset="0"/>
              </a:rPr>
              <a:t>Legge 104/92 prevede il completamento della scuola dell’obbligo sino al compimento del 18° anno di età</a:t>
            </a:r>
          </a:p>
          <a:p>
            <a:pPr marL="342900" lvl="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Legge </a:t>
            </a:r>
            <a:r>
              <a:rPr lang="it-IT" sz="2000" dirty="0">
                <a:solidFill>
                  <a:schemeClr val="tx1"/>
                </a:solidFill>
                <a:latin typeface="Times New Roman" panose="02020603050405020304" pitchFamily="18" charset="0"/>
                <a:cs typeface="Times New Roman" panose="02020603050405020304" pitchFamily="18" charset="0"/>
              </a:rPr>
              <a:t>104/92, art. 14 consente “ una terza ripetenza in singole classi” (delibera collegio dei docenti su proposta del Consiglio di classe o interclasse</a:t>
            </a:r>
            <a:r>
              <a:rPr lang="it-IT" sz="2000" dirty="0" smtClean="0">
                <a:solidFill>
                  <a:schemeClr val="tx1"/>
                </a:solidFill>
                <a:latin typeface="Times New Roman" panose="02020603050405020304" pitchFamily="18" charset="0"/>
                <a:cs typeface="Times New Roman" panose="02020603050405020304" pitchFamily="18" charset="0"/>
              </a:rPr>
              <a:t>)</a:t>
            </a:r>
          </a:p>
          <a:p>
            <a:pPr lvl="0"/>
            <a:endParaRPr lang="it-IT" sz="2000" dirty="0">
              <a:solidFill>
                <a:schemeClr val="tx1"/>
              </a:solidFill>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Circolare </a:t>
            </a:r>
            <a:r>
              <a:rPr lang="it-IT" sz="2000" dirty="0">
                <a:solidFill>
                  <a:schemeClr val="tx1"/>
                </a:solidFill>
                <a:latin typeface="Times New Roman" panose="02020603050405020304" pitchFamily="18" charset="0"/>
                <a:cs typeface="Times New Roman" panose="02020603050405020304" pitchFamily="18" charset="0"/>
              </a:rPr>
              <a:t>sulle iscrizioni a.s. </a:t>
            </a:r>
            <a:r>
              <a:rPr lang="it-IT" sz="2000" dirty="0" smtClean="0">
                <a:solidFill>
                  <a:schemeClr val="tx1"/>
                </a:solidFill>
                <a:latin typeface="Times New Roman" panose="02020603050405020304" pitchFamily="18" charset="0"/>
                <a:cs typeface="Times New Roman" panose="02020603050405020304" pitchFamily="18" charset="0"/>
              </a:rPr>
              <a:t>2020/2021:</a:t>
            </a:r>
          </a:p>
          <a:p>
            <a:pPr marL="800100" lvl="1" indent="-342900">
              <a:buFont typeface="Wingdings" panose="05000000000000000000" pitchFamily="2" charset="2"/>
              <a:buChar char="Ø"/>
            </a:pPr>
            <a:r>
              <a:rPr lang="it-IT" sz="1900" i="1" dirty="0">
                <a:solidFill>
                  <a:schemeClr val="tx1"/>
                </a:solidFill>
                <a:latin typeface="Times New Roman" panose="02020603050405020304" pitchFamily="18" charset="0"/>
                <a:cs typeface="Times New Roman" panose="02020603050405020304" pitchFamily="18" charset="0"/>
              </a:rPr>
              <a:t>L'alunno/studente con disabilità che consegua il diploma conclusivo del primo ciclo </a:t>
            </a:r>
            <a:r>
              <a:rPr lang="it-IT" sz="1900" i="1" dirty="0" smtClean="0">
                <a:solidFill>
                  <a:schemeClr val="tx1"/>
                </a:solidFill>
                <a:latin typeface="Times New Roman" panose="02020603050405020304" pitchFamily="18" charset="0"/>
                <a:cs typeface="Times New Roman" panose="02020603050405020304" pitchFamily="18" charset="0"/>
              </a:rPr>
              <a:t>di istruzione </a:t>
            </a:r>
            <a:r>
              <a:rPr lang="it-IT" sz="1900" i="1" dirty="0">
                <a:solidFill>
                  <a:schemeClr val="tx1"/>
                </a:solidFill>
                <a:latin typeface="Times New Roman" panose="02020603050405020304" pitchFamily="18" charset="0"/>
                <a:cs typeface="Times New Roman" panose="02020603050405020304" pitchFamily="18" charset="0"/>
              </a:rPr>
              <a:t>ha titolo, ai sensi dell'art. 11 del d.lgs. 62 del 2017, qualora non abbia compiuto </a:t>
            </a:r>
            <a:r>
              <a:rPr lang="it-IT" sz="1900" i="1" dirty="0" smtClean="0">
                <a:solidFill>
                  <a:schemeClr val="tx1"/>
                </a:solidFill>
                <a:latin typeface="Times New Roman" panose="02020603050405020304" pitchFamily="18" charset="0"/>
                <a:cs typeface="Times New Roman" panose="02020603050405020304" pitchFamily="18" charset="0"/>
              </a:rPr>
              <a:t>il diciottesimo </a:t>
            </a:r>
            <a:r>
              <a:rPr lang="it-IT" sz="1900" i="1" dirty="0">
                <a:solidFill>
                  <a:schemeClr val="tx1"/>
                </a:solidFill>
                <a:latin typeface="Times New Roman" panose="02020603050405020304" pitchFamily="18" charset="0"/>
                <a:cs typeface="Times New Roman" panose="02020603050405020304" pitchFamily="18" charset="0"/>
              </a:rPr>
              <a:t>anno di età prima dell'inizio dell'anno scolastico 2020/2021, alla iscrizione </a:t>
            </a:r>
            <a:r>
              <a:rPr lang="it-IT" sz="1900" i="1" dirty="0" smtClean="0">
                <a:solidFill>
                  <a:schemeClr val="tx1"/>
                </a:solidFill>
                <a:latin typeface="Times New Roman" panose="02020603050405020304" pitchFamily="18" charset="0"/>
                <a:cs typeface="Times New Roman" panose="02020603050405020304" pitchFamily="18" charset="0"/>
              </a:rPr>
              <a:t>alla scuola </a:t>
            </a:r>
            <a:r>
              <a:rPr lang="it-IT" sz="1900" i="1" dirty="0">
                <a:solidFill>
                  <a:schemeClr val="tx1"/>
                </a:solidFill>
                <a:latin typeface="Times New Roman" panose="02020603050405020304" pitchFamily="18" charset="0"/>
                <a:cs typeface="Times New Roman" panose="02020603050405020304" pitchFamily="18" charset="0"/>
              </a:rPr>
              <a:t>secondaria di secondo grado o ai percorsi di istruzione e formazione professionale, </a:t>
            </a:r>
            <a:r>
              <a:rPr lang="it-IT" sz="1900" i="1" dirty="0" smtClean="0">
                <a:solidFill>
                  <a:schemeClr val="tx1"/>
                </a:solidFill>
                <a:latin typeface="Times New Roman" panose="02020603050405020304" pitchFamily="18" charset="0"/>
                <a:cs typeface="Times New Roman" panose="02020603050405020304" pitchFamily="18" charset="0"/>
              </a:rPr>
              <a:t>con le </a:t>
            </a:r>
            <a:r>
              <a:rPr lang="it-IT" sz="1900" i="1" dirty="0">
                <a:solidFill>
                  <a:schemeClr val="tx1"/>
                </a:solidFill>
                <a:latin typeface="Times New Roman" panose="02020603050405020304" pitchFamily="18" charset="0"/>
                <a:cs typeface="Times New Roman" panose="02020603050405020304" pitchFamily="18" charset="0"/>
              </a:rPr>
              <a:t>misure di integrazione previste dalla legge n.l04 del </a:t>
            </a:r>
            <a:r>
              <a:rPr lang="it-IT" sz="1900" i="1" dirty="0" smtClean="0">
                <a:solidFill>
                  <a:schemeClr val="tx1"/>
                </a:solidFill>
                <a:latin typeface="Times New Roman" panose="02020603050405020304" pitchFamily="18" charset="0"/>
                <a:cs typeface="Times New Roman" panose="02020603050405020304" pitchFamily="18" charset="0"/>
              </a:rPr>
              <a:t>1992</a:t>
            </a:r>
          </a:p>
          <a:p>
            <a:pPr marL="800100" lvl="1" indent="-342900">
              <a:buFont typeface="Wingdings" panose="05000000000000000000" pitchFamily="2" charset="2"/>
              <a:buChar char="Ø"/>
            </a:pPr>
            <a:r>
              <a:rPr lang="it-IT" sz="1900" i="1" dirty="0" smtClean="0">
                <a:solidFill>
                  <a:schemeClr val="tx1"/>
                </a:solidFill>
                <a:latin typeface="Times New Roman" panose="02020603050405020304" pitchFamily="18" charset="0"/>
                <a:cs typeface="Times New Roman" panose="02020603050405020304" pitchFamily="18" charset="0"/>
              </a:rPr>
              <a:t>Gli </a:t>
            </a:r>
            <a:r>
              <a:rPr lang="it-IT" sz="1900" i="1" dirty="0">
                <a:solidFill>
                  <a:schemeClr val="tx1"/>
                </a:solidFill>
                <a:latin typeface="Times New Roman" panose="02020603050405020304" pitchFamily="18" charset="0"/>
                <a:cs typeface="Times New Roman" panose="02020603050405020304" pitchFamily="18" charset="0"/>
              </a:rPr>
              <a:t>alunni con disabilità ultradiciottenni, non in possesso del diploma conclusivo del </a:t>
            </a:r>
            <a:r>
              <a:rPr lang="it-IT" sz="1900" i="1" dirty="0" smtClean="0">
                <a:solidFill>
                  <a:schemeClr val="tx1"/>
                </a:solidFill>
                <a:latin typeface="Times New Roman" panose="02020603050405020304" pitchFamily="18" charset="0"/>
                <a:cs typeface="Times New Roman" panose="02020603050405020304" pitchFamily="18" charset="0"/>
              </a:rPr>
              <a:t>primo ciclo </a:t>
            </a:r>
            <a:r>
              <a:rPr lang="it-IT" sz="1900" i="1" dirty="0">
                <a:solidFill>
                  <a:schemeClr val="tx1"/>
                </a:solidFill>
                <a:latin typeface="Times New Roman" panose="02020603050405020304" pitchFamily="18" charset="0"/>
                <a:cs typeface="Times New Roman" panose="02020603050405020304" pitchFamily="18" charset="0"/>
              </a:rPr>
              <a:t>ovvero in possesso del suddetto diploma ma non frequentanti l'istruzione secondaria </a:t>
            </a:r>
            <a:r>
              <a:rPr lang="it-IT" sz="1900" i="1" dirty="0" smtClean="0">
                <a:solidFill>
                  <a:schemeClr val="tx1"/>
                </a:solidFill>
                <a:latin typeface="Times New Roman" panose="02020603050405020304" pitchFamily="18" charset="0"/>
                <a:cs typeface="Times New Roman" panose="02020603050405020304" pitchFamily="18" charset="0"/>
              </a:rPr>
              <a:t>di secondo </a:t>
            </a:r>
            <a:r>
              <a:rPr lang="it-IT" sz="1900" i="1" dirty="0">
                <a:solidFill>
                  <a:schemeClr val="tx1"/>
                </a:solidFill>
                <a:latin typeface="Times New Roman" panose="02020603050405020304" pitchFamily="18" charset="0"/>
                <a:cs typeface="Times New Roman" panose="02020603050405020304" pitchFamily="18" charset="0"/>
              </a:rPr>
              <a:t>grado, hanno diritto a frequentare i percorsi di istruzione per gli adulti con i </a:t>
            </a:r>
            <a:r>
              <a:rPr lang="it-IT" sz="1900" i="1" dirty="0" smtClean="0">
                <a:solidFill>
                  <a:schemeClr val="tx1"/>
                </a:solidFill>
                <a:latin typeface="Times New Roman" panose="02020603050405020304" pitchFamily="18" charset="0"/>
                <a:cs typeface="Times New Roman" panose="02020603050405020304" pitchFamily="18" charset="0"/>
              </a:rPr>
              <a:t>diritti previsti </a:t>
            </a:r>
            <a:r>
              <a:rPr lang="it-IT" sz="1900" i="1" dirty="0">
                <a:solidFill>
                  <a:schemeClr val="tx1"/>
                </a:solidFill>
                <a:latin typeface="Times New Roman" panose="02020603050405020304" pitchFamily="18" charset="0"/>
                <a:cs typeface="Times New Roman" panose="02020603050405020304" pitchFamily="18" charset="0"/>
              </a:rPr>
              <a:t>dalla legge n.104/1992 e successive modificazioni (cfr. sentenza della </a:t>
            </a:r>
            <a:r>
              <a:rPr lang="it-IT" sz="1900" i="1" dirty="0" smtClean="0">
                <a:solidFill>
                  <a:schemeClr val="tx1"/>
                </a:solidFill>
                <a:latin typeface="Times New Roman" panose="02020603050405020304" pitchFamily="18" charset="0"/>
                <a:cs typeface="Times New Roman" panose="02020603050405020304" pitchFamily="18" charset="0"/>
              </a:rPr>
              <a:t>Corte Costituzionale </a:t>
            </a:r>
            <a:r>
              <a:rPr lang="it-IT" sz="1900" i="1" dirty="0">
                <a:solidFill>
                  <a:schemeClr val="tx1"/>
                </a:solidFill>
                <a:latin typeface="Times New Roman" panose="02020603050405020304" pitchFamily="18" charset="0"/>
                <a:cs typeface="Times New Roman" panose="02020603050405020304" pitchFamily="18" charset="0"/>
              </a:rPr>
              <a:t>n. 226/2001)</a:t>
            </a:r>
          </a:p>
          <a:p>
            <a:pPr marL="342900" lvl="0" indent="-342900">
              <a:buFont typeface="Arial" panose="020B0604020202020204" pitchFamily="34" charset="0"/>
              <a:buChar char="•"/>
            </a:pPr>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07504" y="116632"/>
            <a:ext cx="8928992" cy="1152128"/>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FREQUENZA CORSI DIURNI </a:t>
            </a:r>
            <a:r>
              <a:rPr lang="it-IT" sz="2400" b="1" dirty="0" smtClean="0">
                <a:solidFill>
                  <a:schemeClr val="tx1"/>
                </a:solidFill>
                <a:latin typeface="Times New Roman" panose="02020603050405020304" pitchFamily="18" charset="0"/>
                <a:cs typeface="Times New Roman" panose="02020603050405020304" pitchFamily="18" charset="0"/>
              </a:rPr>
              <a:t>ALUNNI</a:t>
            </a:r>
          </a:p>
          <a:p>
            <a:pPr algn="ctr"/>
            <a:r>
              <a:rPr lang="it-IT" sz="2400" b="1" dirty="0" smtClean="0">
                <a:solidFill>
                  <a:schemeClr val="tx1"/>
                </a:solidFill>
                <a:latin typeface="Times New Roman" panose="02020603050405020304" pitchFamily="18" charset="0"/>
                <a:cs typeface="Times New Roman" panose="02020603050405020304" pitchFamily="18" charset="0"/>
              </a:rPr>
              <a:t>ULTRADICIOTTENNI </a:t>
            </a:r>
            <a:r>
              <a:rPr lang="it-IT" sz="2400" b="1" dirty="0">
                <a:solidFill>
                  <a:schemeClr val="tx1"/>
                </a:solidFill>
                <a:latin typeface="Times New Roman" panose="02020603050405020304" pitchFamily="18" charset="0"/>
                <a:cs typeface="Times New Roman" panose="02020603050405020304" pitchFamily="18" charset="0"/>
              </a:rPr>
              <a:t>CON DISABILITA’</a:t>
            </a:r>
            <a:endParaRPr lang="it-IT" sz="2400" b="1" dirty="0" smtClean="0">
              <a:solidFill>
                <a:schemeClr val="tx1"/>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244408" y="116632"/>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rgbClr val="FF0000"/>
                </a:solidFill>
                <a:latin typeface="Times New Roman" panose="02020603050405020304" pitchFamily="18" charset="0"/>
                <a:cs typeface="Times New Roman" panose="02020603050405020304" pitchFamily="18" charset="0"/>
              </a:rPr>
              <a:t>1/2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8826817"/>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07504" y="1268760"/>
            <a:ext cx="8928992" cy="54726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Nota </a:t>
            </a:r>
            <a:r>
              <a:rPr lang="it-IT" sz="1900" dirty="0">
                <a:solidFill>
                  <a:schemeClr val="tx1"/>
                </a:solidFill>
                <a:latin typeface="Times New Roman" panose="02020603050405020304" pitchFamily="18" charset="0"/>
                <a:cs typeface="Times New Roman" panose="02020603050405020304" pitchFamily="18" charset="0"/>
              </a:rPr>
              <a:t>MIUR n. </a:t>
            </a:r>
            <a:r>
              <a:rPr lang="it-IT" sz="1900" dirty="0" smtClean="0">
                <a:solidFill>
                  <a:schemeClr val="tx1"/>
                </a:solidFill>
                <a:latin typeface="Times New Roman" panose="02020603050405020304" pitchFamily="18" charset="0"/>
                <a:cs typeface="Times New Roman" panose="02020603050405020304" pitchFamily="18" charset="0"/>
              </a:rPr>
              <a:t>4561 </a:t>
            </a:r>
            <a:r>
              <a:rPr lang="it-IT" sz="1900" dirty="0">
                <a:solidFill>
                  <a:schemeClr val="tx1"/>
                </a:solidFill>
                <a:latin typeface="Times New Roman" panose="02020603050405020304" pitchFamily="18" charset="0"/>
                <a:cs typeface="Times New Roman" panose="02020603050405020304" pitchFamily="18" charset="0"/>
              </a:rPr>
              <a:t>del 5 luglio 2011</a:t>
            </a:r>
          </a:p>
          <a:p>
            <a:pPr marL="342900" lvl="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Parere </a:t>
            </a:r>
            <a:r>
              <a:rPr lang="it-IT" sz="1900" dirty="0">
                <a:solidFill>
                  <a:schemeClr val="tx1"/>
                </a:solidFill>
                <a:latin typeface="Times New Roman" panose="02020603050405020304" pitchFamily="18" charset="0"/>
                <a:cs typeface="Times New Roman" panose="02020603050405020304" pitchFamily="18" charset="0"/>
              </a:rPr>
              <a:t>Consiglio di Stato n. </a:t>
            </a:r>
            <a:r>
              <a:rPr lang="it-IT" sz="1900" dirty="0" smtClean="0">
                <a:solidFill>
                  <a:schemeClr val="tx1"/>
                </a:solidFill>
                <a:latin typeface="Times New Roman" panose="02020603050405020304" pitchFamily="18" charset="0"/>
                <a:cs typeface="Times New Roman" panose="02020603050405020304" pitchFamily="18" charset="0"/>
              </a:rPr>
              <a:t>3333/2006</a:t>
            </a:r>
          </a:p>
          <a:p>
            <a:pPr marL="342900" lvl="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Diritto </a:t>
            </a:r>
            <a:r>
              <a:rPr lang="it-IT" sz="1900" dirty="0">
                <a:solidFill>
                  <a:schemeClr val="tx1"/>
                </a:solidFill>
                <a:latin typeface="Times New Roman" panose="02020603050405020304" pitchFamily="18" charset="0"/>
                <a:cs typeface="Times New Roman" panose="02020603050405020304" pitchFamily="18" charset="0"/>
              </a:rPr>
              <a:t>dello studente con disabilità, in possesso dell’attestato di credito formativo ma non della licenza del primo ciclo, di proseguire, se non ha superato il 18° anno di età e comunque, entro l’anno “scolastico susseguente a quello in cui avviene il compimento del diciottesimo anno di età”, nella scuola del secondo ciclo, con le misure di integrazione previste dalla legge n.104/1992; </a:t>
            </a:r>
          </a:p>
          <a:p>
            <a:pPr marL="342900" lvl="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Diritto </a:t>
            </a:r>
            <a:r>
              <a:rPr lang="it-IT" sz="1900" dirty="0">
                <a:solidFill>
                  <a:schemeClr val="tx1"/>
                </a:solidFill>
                <a:latin typeface="Times New Roman" panose="02020603050405020304" pitchFamily="18" charset="0"/>
                <a:cs typeface="Times New Roman" panose="02020603050405020304" pitchFamily="18" charset="0"/>
              </a:rPr>
              <a:t>dello studente con disabilità, iscritto e frequentante nei corsi diurni degli istituti di istruzione secondaria di secondo grado, di continuare per l’intero ciclo quinquennale nei corsi medesimi, con l’ausilio del docente di sostegno. Al  termine del quinquennio, non potrà essere ulteriormente consentita l’assegnazione del docente di sostegno, stante il divieto di reiterazione di iscrizione ad altro corso ordinario di istruzione secondaria di secondo grado, di cui al parere del Consiglio di Stato- n.3333/2006 (l’obbligo dello Stato di erogare il servizio scolastico si esaurisce al conseguimento del primo titolo. Di conseguenza chi aspiri ad un ulteriore titolo non può farlo attraverso la frequenza di un altro corso ordinario.)</a:t>
            </a:r>
          </a:p>
        </p:txBody>
      </p:sp>
      <p:sp>
        <p:nvSpPr>
          <p:cNvPr id="4" name="Rettangolo 3"/>
          <p:cNvSpPr/>
          <p:nvPr/>
        </p:nvSpPr>
        <p:spPr>
          <a:xfrm>
            <a:off x="107504" y="116632"/>
            <a:ext cx="8928992" cy="1152128"/>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FREQUENZA CORSI DIURNI </a:t>
            </a:r>
            <a:r>
              <a:rPr lang="it-IT" sz="2400" b="1" dirty="0" smtClean="0">
                <a:solidFill>
                  <a:schemeClr val="tx1"/>
                </a:solidFill>
                <a:latin typeface="Times New Roman" panose="02020603050405020304" pitchFamily="18" charset="0"/>
                <a:cs typeface="Times New Roman" panose="02020603050405020304" pitchFamily="18" charset="0"/>
              </a:rPr>
              <a:t>ALUNNI</a:t>
            </a:r>
          </a:p>
          <a:p>
            <a:pPr algn="ctr"/>
            <a:r>
              <a:rPr lang="it-IT" sz="2400" b="1" dirty="0" smtClean="0">
                <a:solidFill>
                  <a:schemeClr val="tx1"/>
                </a:solidFill>
                <a:latin typeface="Times New Roman" panose="02020603050405020304" pitchFamily="18" charset="0"/>
                <a:cs typeface="Times New Roman" panose="02020603050405020304" pitchFamily="18" charset="0"/>
              </a:rPr>
              <a:t>ULTRADICIOTTENNI </a:t>
            </a:r>
            <a:r>
              <a:rPr lang="it-IT" sz="2400" b="1" dirty="0">
                <a:solidFill>
                  <a:schemeClr val="tx1"/>
                </a:solidFill>
                <a:latin typeface="Times New Roman" panose="02020603050405020304" pitchFamily="18" charset="0"/>
                <a:cs typeface="Times New Roman" panose="02020603050405020304" pitchFamily="18" charset="0"/>
              </a:rPr>
              <a:t>CON DISABILITA’</a:t>
            </a:r>
            <a:endParaRPr lang="it-IT" sz="2400" b="1" dirty="0" smtClean="0">
              <a:solidFill>
                <a:schemeClr val="tx1"/>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244408" y="116632"/>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rgbClr val="FF0000"/>
                </a:solidFill>
                <a:latin typeface="Times New Roman" panose="02020603050405020304" pitchFamily="18" charset="0"/>
                <a:cs typeface="Times New Roman" panose="02020603050405020304" pitchFamily="18" charset="0"/>
              </a:rPr>
              <a:t>2</a:t>
            </a:r>
            <a:r>
              <a:rPr lang="it-IT" sz="2400" b="1" dirty="0" smtClean="0">
                <a:solidFill>
                  <a:srgbClr val="FF0000"/>
                </a:solidFill>
                <a:latin typeface="Times New Roman" panose="02020603050405020304" pitchFamily="18" charset="0"/>
                <a:cs typeface="Times New Roman" panose="02020603050405020304" pitchFamily="18" charset="0"/>
              </a:rPr>
              <a:t>/2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93118063"/>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196752"/>
            <a:ext cx="8784976" cy="55446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it-IT" sz="2400" dirty="0" smtClean="0">
                <a:solidFill>
                  <a:schemeClr val="tx1"/>
                </a:solidFill>
                <a:latin typeface="Times New Roman" panose="02020603050405020304" pitchFamily="18" charset="0"/>
                <a:cs typeface="Times New Roman" panose="02020603050405020304" pitchFamily="18" charset="0"/>
              </a:rPr>
              <a:t>Formazione </a:t>
            </a:r>
            <a:r>
              <a:rPr lang="it-IT" sz="2400" dirty="0">
                <a:solidFill>
                  <a:schemeClr val="tx1"/>
                </a:solidFill>
                <a:latin typeface="Times New Roman" panose="02020603050405020304" pitchFamily="18" charset="0"/>
                <a:cs typeface="Times New Roman" panose="02020603050405020304" pitchFamily="18" charset="0"/>
              </a:rPr>
              <a:t>delle sezioni/classi: art. 5 c. 2 del DPR 81/</a:t>
            </a:r>
            <a:r>
              <a:rPr lang="it-IT" sz="2400" dirty="0" smtClean="0">
                <a:solidFill>
                  <a:schemeClr val="tx1"/>
                </a:solidFill>
                <a:latin typeface="Times New Roman" panose="02020603050405020304" pitchFamily="18" charset="0"/>
                <a:cs typeface="Times New Roman" panose="02020603050405020304" pitchFamily="18" charset="0"/>
              </a:rPr>
              <a:t>2009</a:t>
            </a:r>
          </a:p>
          <a:p>
            <a:pPr marL="342900" indent="-342900"/>
            <a:endParaRPr lang="it-IT" sz="240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it-IT" sz="2400" dirty="0" smtClean="0">
                <a:solidFill>
                  <a:schemeClr val="tx1"/>
                </a:solidFill>
                <a:latin typeface="Times New Roman" panose="02020603050405020304" pitchFamily="18" charset="0"/>
                <a:cs typeface="Times New Roman" panose="02020603050405020304" pitchFamily="18" charset="0"/>
              </a:rPr>
              <a:t>Numero </a:t>
            </a:r>
            <a:r>
              <a:rPr lang="it-IT" sz="2400" dirty="0">
                <a:solidFill>
                  <a:schemeClr val="tx1"/>
                </a:solidFill>
                <a:latin typeface="Times New Roman" panose="02020603050405020304" pitchFamily="18" charset="0"/>
                <a:cs typeface="Times New Roman" panose="02020603050405020304" pitchFamily="18" charset="0"/>
              </a:rPr>
              <a:t>massimo alunni</a:t>
            </a:r>
            <a:r>
              <a:rPr lang="it-IT" sz="2400" dirty="0" smtClean="0">
                <a:solidFill>
                  <a:schemeClr val="tx1"/>
                </a:solidFill>
                <a:latin typeface="Times New Roman" panose="02020603050405020304" pitchFamily="18" charset="0"/>
                <a:cs typeface="Times New Roman" panose="02020603050405020304" pitchFamily="18" charset="0"/>
              </a:rPr>
              <a:t>  con disabilità per </a:t>
            </a:r>
            <a:r>
              <a:rPr lang="it-IT" sz="2400" dirty="0">
                <a:solidFill>
                  <a:schemeClr val="tx1"/>
                </a:solidFill>
                <a:latin typeface="Times New Roman" panose="02020603050405020304" pitchFamily="18" charset="0"/>
                <a:cs typeface="Times New Roman" panose="02020603050405020304" pitchFamily="18" charset="0"/>
              </a:rPr>
              <a:t>sezione/classe: non esiste un numero massimo oltre il quale non possono essere accolti in una classe/istituzione scolastica; l’unico vincolo è posto dalla capienza dell’aula.</a:t>
            </a:r>
          </a:p>
          <a:p>
            <a:pPr marL="342900" indent="-342900">
              <a:buFont typeface="Arial" panose="020B0604020202020204" pitchFamily="34" charset="0"/>
              <a:buChar char="•"/>
            </a:pPr>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79512" y="188640"/>
            <a:ext cx="8784976" cy="100811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a:solidFill>
                  <a:schemeClr val="tx1"/>
                </a:solidFill>
                <a:latin typeface="Times New Roman" panose="02020603050405020304" pitchFamily="18" charset="0"/>
                <a:cs typeface="Times New Roman" panose="02020603050405020304" pitchFamily="18" charset="0"/>
              </a:rPr>
              <a:t>CRITERI </a:t>
            </a:r>
            <a:r>
              <a:rPr lang="it-IT" sz="3200" b="1" dirty="0" smtClean="0">
                <a:solidFill>
                  <a:schemeClr val="tx1"/>
                </a:solidFill>
                <a:latin typeface="Times New Roman" panose="02020603050405020304" pitchFamily="18" charset="0"/>
                <a:cs typeface="Times New Roman" panose="02020603050405020304" pitchFamily="18" charset="0"/>
              </a:rPr>
              <a:t>PREDISPOSIZIONE</a:t>
            </a:r>
          </a:p>
          <a:p>
            <a:pPr algn="ctr"/>
            <a:r>
              <a:rPr lang="it-IT" sz="3200" b="1" dirty="0" smtClean="0">
                <a:solidFill>
                  <a:schemeClr val="tx1"/>
                </a:solidFill>
                <a:latin typeface="Times New Roman" panose="02020603050405020304" pitchFamily="18" charset="0"/>
                <a:cs typeface="Times New Roman" panose="02020603050405020304" pitchFamily="18" charset="0"/>
              </a:rPr>
              <a:t>ORGANICO </a:t>
            </a:r>
            <a:r>
              <a:rPr lang="it-IT" sz="3200" b="1" dirty="0">
                <a:solidFill>
                  <a:schemeClr val="tx1"/>
                </a:solidFill>
                <a:latin typeface="Times New Roman" panose="02020603050405020304" pitchFamily="18" charset="0"/>
                <a:cs typeface="Times New Roman" panose="02020603050405020304" pitchFamily="18" charset="0"/>
              </a:rPr>
              <a:t>DI DIRITTO </a:t>
            </a:r>
            <a:endParaRPr lang="it-IT"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29706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556792"/>
            <a:ext cx="8784976" cy="5184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I </a:t>
            </a:r>
            <a:r>
              <a:rPr lang="it-IT" sz="1900" dirty="0">
                <a:solidFill>
                  <a:schemeClr val="tx1"/>
                </a:solidFill>
                <a:latin typeface="Times New Roman" panose="02020603050405020304" pitchFamily="18" charset="0"/>
                <a:cs typeface="Times New Roman" panose="02020603050405020304" pitchFamily="18" charset="0"/>
              </a:rPr>
              <a:t>dirigenti scolastici, sulla base delle indicazioni fornite dalla nota USR inviano agli uffici competenti gli elenchi degli </a:t>
            </a:r>
            <a:r>
              <a:rPr lang="it-IT" sz="1900" dirty="0" smtClean="0">
                <a:solidFill>
                  <a:schemeClr val="tx1"/>
                </a:solidFill>
                <a:latin typeface="Times New Roman" panose="02020603050405020304" pitchFamily="18" charset="0"/>
                <a:cs typeface="Times New Roman" panose="02020603050405020304" pitchFamily="18" charset="0"/>
              </a:rPr>
              <a:t>alunni </a:t>
            </a:r>
            <a:r>
              <a:rPr lang="it-IT" sz="1900" dirty="0">
                <a:solidFill>
                  <a:schemeClr val="tx1"/>
                </a:solidFill>
                <a:latin typeface="Times New Roman" panose="02020603050405020304" pitchFamily="18" charset="0"/>
                <a:cs typeface="Times New Roman" panose="02020603050405020304" pitchFamily="18" charset="0"/>
              </a:rPr>
              <a:t>con </a:t>
            </a:r>
            <a:r>
              <a:rPr lang="it-IT" sz="1900" dirty="0" smtClean="0">
                <a:solidFill>
                  <a:schemeClr val="tx1"/>
                </a:solidFill>
                <a:latin typeface="Times New Roman" panose="02020603050405020304" pitchFamily="18" charset="0"/>
                <a:cs typeface="Times New Roman" panose="02020603050405020304" pitchFamily="18" charset="0"/>
              </a:rPr>
              <a:t>disabilità (identificati </a:t>
            </a:r>
            <a:r>
              <a:rPr lang="it-IT" sz="1900" smtClean="0">
                <a:solidFill>
                  <a:schemeClr val="tx1"/>
                </a:solidFill>
                <a:latin typeface="Times New Roman" panose="02020603050405020304" pitchFamily="18" charset="0"/>
                <a:cs typeface="Times New Roman" panose="02020603050405020304" pitchFamily="18" charset="0"/>
              </a:rPr>
              <a:t>tramite codice) </a:t>
            </a:r>
            <a:r>
              <a:rPr lang="it-IT" sz="1900" dirty="0">
                <a:solidFill>
                  <a:schemeClr val="tx1"/>
                </a:solidFill>
                <a:latin typeface="Times New Roman" panose="02020603050405020304" pitchFamily="18" charset="0"/>
                <a:cs typeface="Times New Roman" panose="02020603050405020304" pitchFamily="18" charset="0"/>
              </a:rPr>
              <a:t>iscritti per l’anno scolastico successivo (su apposito modello)</a:t>
            </a:r>
          </a:p>
          <a:p>
            <a:pPr marL="342900" indent="-342900">
              <a:buFont typeface="Arial" panose="020B0604020202020204" pitchFamily="34" charset="0"/>
              <a:buChar char="•"/>
            </a:pPr>
            <a:r>
              <a:rPr lang="it-IT" sz="1900" dirty="0">
                <a:solidFill>
                  <a:schemeClr val="tx1"/>
                </a:solidFill>
                <a:latin typeface="Times New Roman" panose="02020603050405020304" pitchFamily="18" charset="0"/>
                <a:cs typeface="Times New Roman" panose="02020603050405020304" pitchFamily="18" charset="0"/>
              </a:rPr>
              <a:t>L</a:t>
            </a:r>
            <a:r>
              <a:rPr lang="it-IT" sz="1900" dirty="0" smtClean="0">
                <a:solidFill>
                  <a:schemeClr val="tx1"/>
                </a:solidFill>
                <a:latin typeface="Times New Roman" panose="02020603050405020304" pitchFamily="18" charset="0"/>
                <a:cs typeface="Times New Roman" panose="02020603050405020304" pitchFamily="18" charset="0"/>
              </a:rPr>
              <a:t>e </a:t>
            </a:r>
            <a:r>
              <a:rPr lang="it-IT" sz="1900" dirty="0">
                <a:solidFill>
                  <a:schemeClr val="tx1"/>
                </a:solidFill>
                <a:latin typeface="Times New Roman" panose="02020603050405020304" pitchFamily="18" charset="0"/>
                <a:cs typeface="Times New Roman" panose="02020603050405020304" pitchFamily="18" charset="0"/>
              </a:rPr>
              <a:t>iscrizioni degli alunni con disabilità sono perfezionate con la presentazione alla scuola della certificazione rilasciata dalla A.S.L. di competenza, comprensiva della diagnosi funzionale. Il profilo di funzionamento, di cui all’art. 5, comma 3, del </a:t>
            </a:r>
            <a:r>
              <a:rPr lang="it-IT" sz="1900" dirty="0" err="1">
                <a:solidFill>
                  <a:schemeClr val="tx1"/>
                </a:solidFill>
                <a:latin typeface="Times New Roman" panose="02020603050405020304" pitchFamily="18" charset="0"/>
                <a:cs typeface="Times New Roman" panose="02020603050405020304" pitchFamily="18" charset="0"/>
              </a:rPr>
              <a:t>D.lgs</a:t>
            </a:r>
            <a:r>
              <a:rPr lang="it-IT" sz="1900" dirty="0">
                <a:solidFill>
                  <a:schemeClr val="tx1"/>
                </a:solidFill>
                <a:latin typeface="Times New Roman" panose="02020603050405020304" pitchFamily="18" charset="0"/>
                <a:cs typeface="Times New Roman" panose="02020603050405020304" pitchFamily="18" charset="0"/>
              </a:rPr>
              <a:t> n. 66/2017, come modificato dal </a:t>
            </a:r>
            <a:r>
              <a:rPr lang="it-IT" sz="1900" dirty="0" err="1">
                <a:solidFill>
                  <a:schemeClr val="tx1"/>
                </a:solidFill>
                <a:latin typeface="Times New Roman" panose="02020603050405020304" pitchFamily="18" charset="0"/>
                <a:cs typeface="Times New Roman" panose="02020603050405020304" pitchFamily="18" charset="0"/>
              </a:rPr>
              <a:t>D.lgs</a:t>
            </a:r>
            <a:r>
              <a:rPr lang="it-IT" sz="1900" dirty="0">
                <a:solidFill>
                  <a:schemeClr val="tx1"/>
                </a:solidFill>
                <a:latin typeface="Times New Roman" panose="02020603050405020304" pitchFamily="18" charset="0"/>
                <a:cs typeface="Times New Roman" panose="02020603050405020304" pitchFamily="18" charset="0"/>
              </a:rPr>
              <a:t> n. 96/2019, sarà trasmesso alla scuola dalla famiglia dopo la sua predisposizione</a:t>
            </a:r>
          </a:p>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Particolare </a:t>
            </a:r>
            <a:r>
              <a:rPr lang="it-IT" sz="1900" dirty="0">
                <a:solidFill>
                  <a:schemeClr val="tx1"/>
                </a:solidFill>
                <a:latin typeface="Times New Roman" panose="02020603050405020304" pitchFamily="18" charset="0"/>
                <a:cs typeface="Times New Roman" panose="02020603050405020304" pitchFamily="18" charset="0"/>
              </a:rPr>
              <a:t>attenzione deve essere data al termine di rivedibilità eventualmente presente nella certificazione agli atti della scuola. In tali casi i Dirigenti scolastici sollecitano i genitori per il rinnovo della stessa certificazione </a:t>
            </a:r>
          </a:p>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Non </a:t>
            </a:r>
            <a:r>
              <a:rPr lang="it-IT" sz="1900" dirty="0">
                <a:solidFill>
                  <a:schemeClr val="tx1"/>
                </a:solidFill>
                <a:latin typeface="Times New Roman" panose="02020603050405020304" pitchFamily="18" charset="0"/>
                <a:cs typeface="Times New Roman" panose="02020603050405020304" pitchFamily="18" charset="0"/>
              </a:rPr>
              <a:t>devono essere inseriti alunni il cui iter certificativo non sia stato completato (ad esempio non è stata presentata diagnosi funzionale) -	non  devono essere indicati dati identificativi dell’alunno. A ogni alunno viene attribuito un codice identificativo univoco con il solo scopo di rendere possibile l’identificazione dell’alunno solo da parte della scuola</a:t>
            </a:r>
          </a:p>
        </p:txBody>
      </p:sp>
      <p:sp>
        <p:nvSpPr>
          <p:cNvPr id="4" name="Rettangolo 3"/>
          <p:cNvSpPr/>
          <p:nvPr/>
        </p:nvSpPr>
        <p:spPr>
          <a:xfrm>
            <a:off x="179512" y="188640"/>
            <a:ext cx="8784976" cy="136815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ADEMPIMENTI PER LA </a:t>
            </a:r>
            <a:r>
              <a:rPr lang="it-IT" sz="2400" b="1" dirty="0" smtClean="0">
                <a:solidFill>
                  <a:schemeClr val="tx1"/>
                </a:solidFill>
                <a:latin typeface="Times New Roman" panose="02020603050405020304" pitchFamily="18" charset="0"/>
                <a:cs typeface="Times New Roman" panose="02020603050405020304" pitchFamily="18" charset="0"/>
              </a:rPr>
              <a:t>DETERMINAZIONE</a:t>
            </a:r>
          </a:p>
          <a:p>
            <a:pPr algn="ctr"/>
            <a:r>
              <a:rPr lang="it-IT" sz="2400" b="1" dirty="0" smtClean="0">
                <a:solidFill>
                  <a:schemeClr val="tx1"/>
                </a:solidFill>
                <a:latin typeface="Times New Roman" panose="02020603050405020304" pitchFamily="18" charset="0"/>
                <a:cs typeface="Times New Roman" panose="02020603050405020304" pitchFamily="18" charset="0"/>
              </a:rPr>
              <a:t>DELL’ORGANICO </a:t>
            </a:r>
            <a:r>
              <a:rPr lang="it-IT" sz="2400" b="1" dirty="0">
                <a:solidFill>
                  <a:schemeClr val="tx1"/>
                </a:solidFill>
                <a:latin typeface="Times New Roman" panose="02020603050405020304" pitchFamily="18" charset="0"/>
                <a:cs typeface="Times New Roman" panose="02020603050405020304" pitchFamily="18" charset="0"/>
              </a:rPr>
              <a:t>DI </a:t>
            </a:r>
            <a:r>
              <a:rPr lang="it-IT" sz="2400" b="1" dirty="0" smtClean="0">
                <a:solidFill>
                  <a:schemeClr val="tx1"/>
                </a:solidFill>
                <a:latin typeface="Times New Roman" panose="02020603050405020304" pitchFamily="18" charset="0"/>
                <a:cs typeface="Times New Roman" panose="02020603050405020304" pitchFamily="18" charset="0"/>
              </a:rPr>
              <a:t>DIRITTO</a:t>
            </a:r>
          </a:p>
          <a:p>
            <a:pPr algn="ct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172400" y="188640"/>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rgbClr val="FF0000"/>
                </a:solidFill>
                <a:latin typeface="Times New Roman" panose="02020603050405020304" pitchFamily="18" charset="0"/>
                <a:cs typeface="Times New Roman" panose="02020603050405020304" pitchFamily="18" charset="0"/>
              </a:rPr>
              <a:t>1/2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86242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556792"/>
            <a:ext cx="8784976" cy="5184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2000" dirty="0">
                <a:solidFill>
                  <a:schemeClr val="tx1"/>
                </a:solidFill>
                <a:latin typeface="Times New Roman" panose="02020603050405020304" pitchFamily="18" charset="0"/>
                <a:cs typeface="Times New Roman" panose="02020603050405020304" pitchFamily="18" charset="0"/>
              </a:rPr>
              <a:t>L</a:t>
            </a:r>
            <a:r>
              <a:rPr lang="it-IT" sz="2000" dirty="0" smtClean="0">
                <a:solidFill>
                  <a:schemeClr val="tx1"/>
                </a:solidFill>
                <a:latin typeface="Times New Roman" panose="02020603050405020304" pitchFamily="18" charset="0"/>
                <a:cs typeface="Times New Roman" panose="02020603050405020304" pitchFamily="18" charset="0"/>
              </a:rPr>
              <a:t>a </a:t>
            </a:r>
            <a:r>
              <a:rPr lang="it-IT" sz="2000" dirty="0">
                <a:solidFill>
                  <a:schemeClr val="tx1"/>
                </a:solidFill>
                <a:latin typeface="Times New Roman" panose="02020603050405020304" pitchFamily="18" charset="0"/>
                <a:cs typeface="Times New Roman" panose="02020603050405020304" pitchFamily="18" charset="0"/>
              </a:rPr>
              <a:t>dotazione di sostegno è assegnata alla scuola e non al singolo alunno, mentre l’attribuzione delle risorse a ciascuna classe in cui sono presenti alunni con disabilità è di esclusiva competenza degli stessi Dirigenti</a:t>
            </a:r>
            <a:endParaRPr lang="it-IT" sz="200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L’osservanza </a:t>
            </a:r>
            <a:r>
              <a:rPr lang="it-IT" sz="2000" dirty="0">
                <a:solidFill>
                  <a:schemeClr val="tx1"/>
                </a:solidFill>
                <a:latin typeface="Times New Roman" panose="02020603050405020304" pitchFamily="18" charset="0"/>
                <a:cs typeface="Times New Roman" panose="02020603050405020304" pitchFamily="18" charset="0"/>
              </a:rPr>
              <a:t>della procedura</a:t>
            </a:r>
            <a:r>
              <a:rPr lang="it-IT" sz="2000" dirty="0" smtClean="0">
                <a:solidFill>
                  <a:schemeClr val="tx1"/>
                </a:solidFill>
                <a:latin typeface="Times New Roman" panose="02020603050405020304" pitchFamily="18" charset="0"/>
                <a:cs typeface="Times New Roman" panose="02020603050405020304" pitchFamily="18" charset="0"/>
              </a:rPr>
              <a:t> costituisce </a:t>
            </a:r>
            <a:r>
              <a:rPr lang="it-IT" sz="2000" dirty="0">
                <a:solidFill>
                  <a:schemeClr val="tx1"/>
                </a:solidFill>
                <a:latin typeface="Times New Roman" panose="02020603050405020304" pitchFamily="18" charset="0"/>
                <a:cs typeface="Times New Roman" panose="02020603050405020304" pitchFamily="18" charset="0"/>
              </a:rPr>
              <a:t>condizione essenziale per la determinazione e l’assegnazione delle risorse da parte dell’Ufficio Scolastico </a:t>
            </a:r>
            <a:r>
              <a:rPr lang="it-IT" sz="2000" dirty="0" smtClean="0">
                <a:solidFill>
                  <a:schemeClr val="tx1"/>
                </a:solidFill>
                <a:latin typeface="Times New Roman" panose="02020603050405020304" pitchFamily="18" charset="0"/>
                <a:cs typeface="Times New Roman" panose="02020603050405020304" pitchFamily="18" charset="0"/>
              </a:rPr>
              <a:t>Territoriale</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Come </a:t>
            </a:r>
            <a:r>
              <a:rPr lang="it-IT" sz="2000" dirty="0" smtClean="0">
                <a:solidFill>
                  <a:schemeClr val="tx1"/>
                </a:solidFill>
                <a:latin typeface="Times New Roman" panose="02020603050405020304" pitchFamily="18" charset="0"/>
                <a:cs typeface="Times New Roman" panose="02020603050405020304" pitchFamily="18" charset="0"/>
              </a:rPr>
              <a:t>indicato all’art. 10 del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66/2017, modificato dal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96/2019, il Dirigente scolastico, raccolte le osservazioni e i pareri del GLI, invia all’Ufficio scolastico competente la richiesta complessiva dei posti di sostegno che dovranno assicurare il diritto all’inclusione e all’istruzione. Come specificato all’art. 19 del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66/</a:t>
            </a:r>
            <a:r>
              <a:rPr lang="it-IT" sz="2000" dirty="0" smtClean="0">
                <a:solidFill>
                  <a:schemeClr val="tx1"/>
                </a:solidFill>
                <a:latin typeface="Times New Roman" panose="02020603050405020304" pitchFamily="18" charset="0"/>
                <a:cs typeface="Times New Roman" panose="02020603050405020304" pitchFamily="18" charset="0"/>
              </a:rPr>
              <a:t>2017, </a:t>
            </a:r>
            <a:r>
              <a:rPr lang="it-IT" sz="2000" dirty="0" smtClean="0">
                <a:solidFill>
                  <a:schemeClr val="tx1"/>
                </a:solidFill>
                <a:latin typeface="Times New Roman" panose="02020603050405020304" pitchFamily="18" charset="0"/>
                <a:cs typeface="Times New Roman" panose="02020603050405020304" pitchFamily="18" charset="0"/>
              </a:rPr>
              <a:t>come modificato dal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96/2019, fino alla costituzione del GIT (Gruppo per l’Inclusione Territoriale) la richiesta del Dirigente scolastico è inviata senza la previa consultazione dello stesso Gruppo territoriale</a:t>
            </a:r>
          </a:p>
          <a:p>
            <a:pPr marL="342900" indent="-342900">
              <a:buFont typeface="Arial" panose="020B0604020202020204" pitchFamily="34" charset="0"/>
              <a:buChar char="•"/>
            </a:pPr>
            <a:endParaRPr lang="it-IT" sz="2000"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it-IT" sz="19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79512" y="188640"/>
            <a:ext cx="8784976" cy="136815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ADEMPIMENTI PER LA </a:t>
            </a:r>
            <a:r>
              <a:rPr lang="it-IT" sz="2400" b="1" dirty="0" smtClean="0">
                <a:solidFill>
                  <a:schemeClr val="tx1"/>
                </a:solidFill>
                <a:latin typeface="Times New Roman" panose="02020603050405020304" pitchFamily="18" charset="0"/>
                <a:cs typeface="Times New Roman" panose="02020603050405020304" pitchFamily="18" charset="0"/>
              </a:rPr>
              <a:t>DETERMINAZIONE</a:t>
            </a:r>
          </a:p>
          <a:p>
            <a:pPr algn="ctr"/>
            <a:r>
              <a:rPr lang="it-IT" sz="2400" b="1" dirty="0" smtClean="0">
                <a:solidFill>
                  <a:schemeClr val="tx1"/>
                </a:solidFill>
                <a:latin typeface="Times New Roman" panose="02020603050405020304" pitchFamily="18" charset="0"/>
                <a:cs typeface="Times New Roman" panose="02020603050405020304" pitchFamily="18" charset="0"/>
              </a:rPr>
              <a:t>DELL’ORGANICO </a:t>
            </a:r>
            <a:r>
              <a:rPr lang="it-IT" sz="2400" b="1" dirty="0" err="1">
                <a:solidFill>
                  <a:schemeClr val="tx1"/>
                </a:solidFill>
                <a:latin typeface="Times New Roman" panose="02020603050405020304" pitchFamily="18" charset="0"/>
                <a:cs typeface="Times New Roman" panose="02020603050405020304" pitchFamily="18" charset="0"/>
              </a:rPr>
              <a:t>DI</a:t>
            </a:r>
            <a:r>
              <a:rPr lang="it-IT" sz="2400" b="1" dirty="0">
                <a:solidFill>
                  <a:schemeClr val="tx1"/>
                </a:solidFill>
                <a:latin typeface="Times New Roman" panose="02020603050405020304" pitchFamily="18" charset="0"/>
                <a:cs typeface="Times New Roman" panose="02020603050405020304" pitchFamily="18" charset="0"/>
              </a:rPr>
              <a:t> </a:t>
            </a:r>
            <a:r>
              <a:rPr lang="it-IT" sz="2400" b="1" dirty="0" smtClean="0">
                <a:solidFill>
                  <a:schemeClr val="tx1"/>
                </a:solidFill>
                <a:latin typeface="Times New Roman" panose="02020603050405020304" pitchFamily="18" charset="0"/>
                <a:cs typeface="Times New Roman" panose="02020603050405020304" pitchFamily="18" charset="0"/>
              </a:rPr>
              <a:t>DIRITTO </a:t>
            </a:r>
          </a:p>
          <a:p>
            <a:pPr algn="ct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172400" y="188640"/>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rgbClr val="FF0000"/>
                </a:solidFill>
                <a:latin typeface="Times New Roman" panose="02020603050405020304" pitchFamily="18" charset="0"/>
                <a:cs typeface="Times New Roman" panose="02020603050405020304" pitchFamily="18" charset="0"/>
              </a:rPr>
              <a:t>2</a:t>
            </a:r>
            <a:r>
              <a:rPr lang="it-IT" sz="2400" b="1" dirty="0" smtClean="0">
                <a:solidFill>
                  <a:srgbClr val="FF0000"/>
                </a:solidFill>
                <a:latin typeface="Times New Roman" panose="02020603050405020304" pitchFamily="18" charset="0"/>
                <a:cs typeface="Times New Roman" panose="02020603050405020304" pitchFamily="18" charset="0"/>
              </a:rPr>
              <a:t>/2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75773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556792"/>
            <a:ext cx="8784976" cy="5184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La </a:t>
            </a:r>
            <a:r>
              <a:rPr lang="it-IT" sz="2000" dirty="0">
                <a:solidFill>
                  <a:schemeClr val="tx1"/>
                </a:solidFill>
                <a:latin typeface="Times New Roman" panose="02020603050405020304" pitchFamily="18" charset="0"/>
                <a:cs typeface="Times New Roman" panose="02020603050405020304" pitchFamily="18" charset="0"/>
              </a:rPr>
              <a:t>valutazione delle risorse necessarie per assicurare il diritto all’istruzione e all’inclusione degli alunni con disabilità deve tenere conto dell’organizzazione scolastica nel suo complesso (relazione del Dirigente scolastico da inviare agli uffici competenti)</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Compilazione </a:t>
            </a:r>
            <a:r>
              <a:rPr lang="it-IT" sz="2000" dirty="0">
                <a:solidFill>
                  <a:schemeClr val="tx1"/>
                </a:solidFill>
                <a:latin typeface="Times New Roman" panose="02020603050405020304" pitchFamily="18" charset="0"/>
                <a:cs typeface="Times New Roman" panose="02020603050405020304" pitchFamily="18" charset="0"/>
              </a:rPr>
              <a:t>dei modelli  OF - H (differenziati per ordine di scuola) contenenti i dati necessari per la determinazione del fabbisogno dei posti per le attività di sostegno</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Eventuali </a:t>
            </a:r>
            <a:r>
              <a:rPr lang="it-IT" sz="2000" dirty="0">
                <a:solidFill>
                  <a:schemeClr val="tx1"/>
                </a:solidFill>
                <a:latin typeface="Times New Roman" panose="02020603050405020304" pitchFamily="18" charset="0"/>
                <a:cs typeface="Times New Roman" panose="02020603050405020304" pitchFamily="18" charset="0"/>
              </a:rPr>
              <a:t>variazioni che dovessero presentarsi dopo la trasmissione del modello OF - H (ad es. trasferimenti o trattenimenti a seguito degli esami conclusivi del I o del II ciclo) devono essere tempestivamente segnalate da parte del Dirigente scolastico tramite aggiornamento dello stesso modulo e nuova </a:t>
            </a:r>
            <a:r>
              <a:rPr lang="it-IT" sz="2000" dirty="0" smtClean="0">
                <a:solidFill>
                  <a:schemeClr val="tx1"/>
                </a:solidFill>
                <a:latin typeface="Times New Roman" panose="02020603050405020304" pitchFamily="18" charset="0"/>
                <a:cs typeface="Times New Roman" panose="02020603050405020304" pitchFamily="18" charset="0"/>
              </a:rPr>
              <a:t>trasmissione</a:t>
            </a:r>
            <a:endParaRPr lang="it-IT" sz="20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it-IT" sz="19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79512" y="188640"/>
            <a:ext cx="8784976" cy="136815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300" b="1" dirty="0">
                <a:solidFill>
                  <a:schemeClr val="tx1"/>
                </a:solidFill>
                <a:latin typeface="Times New Roman" panose="02020603050405020304" pitchFamily="18" charset="0"/>
                <a:cs typeface="Times New Roman" panose="02020603050405020304" pitchFamily="18" charset="0"/>
              </a:rPr>
              <a:t>ADEMPIMENTI PER </a:t>
            </a:r>
            <a:r>
              <a:rPr lang="it-IT" sz="2300" b="1" dirty="0" smtClean="0">
                <a:solidFill>
                  <a:schemeClr val="tx1"/>
                </a:solidFill>
                <a:latin typeface="Times New Roman" panose="02020603050405020304" pitchFamily="18" charset="0"/>
                <a:cs typeface="Times New Roman" panose="02020603050405020304" pitchFamily="18" charset="0"/>
              </a:rPr>
              <a:t>L’ADEGUAMENTO</a:t>
            </a:r>
          </a:p>
          <a:p>
            <a:pPr algn="ctr"/>
            <a:r>
              <a:rPr lang="it-IT" sz="2300" b="1" dirty="0" smtClean="0">
                <a:solidFill>
                  <a:schemeClr val="tx1"/>
                </a:solidFill>
                <a:latin typeface="Times New Roman" panose="02020603050405020304" pitchFamily="18" charset="0"/>
                <a:cs typeface="Times New Roman" panose="02020603050405020304" pitchFamily="18" charset="0"/>
              </a:rPr>
              <a:t>DELL’ORGANICO </a:t>
            </a:r>
            <a:r>
              <a:rPr lang="it-IT" sz="2300" b="1" dirty="0">
                <a:solidFill>
                  <a:schemeClr val="tx1"/>
                </a:solidFill>
                <a:latin typeface="Times New Roman" panose="02020603050405020304" pitchFamily="18" charset="0"/>
                <a:cs typeface="Times New Roman" panose="02020603050405020304" pitchFamily="18" charset="0"/>
              </a:rPr>
              <a:t>DI </a:t>
            </a:r>
            <a:r>
              <a:rPr lang="it-IT" sz="2300" b="1" dirty="0" smtClean="0">
                <a:solidFill>
                  <a:schemeClr val="tx1"/>
                </a:solidFill>
                <a:latin typeface="Times New Roman" panose="02020603050405020304" pitchFamily="18" charset="0"/>
                <a:cs typeface="Times New Roman" panose="02020603050405020304" pitchFamily="18" charset="0"/>
              </a:rPr>
              <a:t>DIRITTO ALLA SITUAZIONE DI FATTO</a:t>
            </a:r>
          </a:p>
          <a:p>
            <a:pPr algn="ctr"/>
            <a:endParaRPr lang="it-IT" sz="23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6394563"/>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556792"/>
            <a:ext cx="8784976" cy="5184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2100" dirty="0">
                <a:solidFill>
                  <a:schemeClr val="tx1"/>
                </a:solidFill>
                <a:latin typeface="Times New Roman" panose="02020603050405020304" pitchFamily="18" charset="0"/>
                <a:cs typeface="Times New Roman" panose="02020603050405020304" pitchFamily="18" charset="0"/>
              </a:rPr>
              <a:t>G</a:t>
            </a:r>
            <a:r>
              <a:rPr lang="it-IT" sz="2100" dirty="0" smtClean="0">
                <a:solidFill>
                  <a:schemeClr val="tx1"/>
                </a:solidFill>
                <a:latin typeface="Times New Roman" panose="02020603050405020304" pitchFamily="18" charset="0"/>
                <a:cs typeface="Times New Roman" panose="02020603050405020304" pitchFamily="18" charset="0"/>
              </a:rPr>
              <a:t>ravità </a:t>
            </a:r>
            <a:r>
              <a:rPr lang="it-IT" sz="2100" dirty="0">
                <a:solidFill>
                  <a:schemeClr val="tx1"/>
                </a:solidFill>
                <a:latin typeface="Times New Roman" panose="02020603050405020304" pitchFamily="18" charset="0"/>
                <a:cs typeface="Times New Roman" panose="02020603050405020304" pitchFamily="18" charset="0"/>
              </a:rPr>
              <a:t>dei casi risultante dagli accertamenti effettuati dal collegio medico</a:t>
            </a:r>
          </a:p>
          <a:p>
            <a:pPr marL="342900" indent="-342900">
              <a:buFont typeface="Arial" panose="020B0604020202020204" pitchFamily="34" charset="0"/>
              <a:buChar char="•"/>
            </a:pPr>
            <a:r>
              <a:rPr lang="it-IT" sz="2100" dirty="0" smtClean="0">
                <a:solidFill>
                  <a:schemeClr val="tx1"/>
                </a:solidFill>
                <a:latin typeface="Times New Roman" panose="02020603050405020304" pitchFamily="18" charset="0"/>
                <a:cs typeface="Times New Roman" panose="02020603050405020304" pitchFamily="18" charset="0"/>
              </a:rPr>
              <a:t>Coerenza </a:t>
            </a:r>
            <a:r>
              <a:rPr lang="it-IT" sz="2100" dirty="0">
                <a:solidFill>
                  <a:schemeClr val="tx1"/>
                </a:solidFill>
                <a:latin typeface="Times New Roman" panose="02020603050405020304" pitchFamily="18" charset="0"/>
                <a:cs typeface="Times New Roman" panose="02020603050405020304" pitchFamily="18" charset="0"/>
              </a:rPr>
              <a:t>della richiesta di risorse aggiuntive con l’organizzazione complessiva della scuola (in via esemplificativa: numero di docenti assegnati a ciascuna classe tenendo conto anche delle eventuali contemporaneità, presenza di figure esterne provenienti dagli EE.LL. o dalla ASL, orario settimanale di frequenza degli alunni</a:t>
            </a:r>
            <a:r>
              <a:rPr lang="it-IT" sz="2100" dirty="0" smtClean="0">
                <a:solidFill>
                  <a:schemeClr val="tx1"/>
                </a:solidFill>
                <a:latin typeface="Times New Roman" panose="02020603050405020304" pitchFamily="18" charset="0"/>
                <a:cs typeface="Times New Roman" panose="02020603050405020304" pitchFamily="18" charset="0"/>
              </a:rPr>
              <a:t> con disabilità, </a:t>
            </a:r>
            <a:r>
              <a:rPr lang="it-IT" sz="2100" dirty="0">
                <a:solidFill>
                  <a:schemeClr val="tx1"/>
                </a:solidFill>
                <a:latin typeface="Times New Roman" panose="02020603050405020304" pitchFamily="18" charset="0"/>
                <a:cs typeface="Times New Roman" panose="02020603050405020304" pitchFamily="18" charset="0"/>
              </a:rPr>
              <a:t>presenza e attività assegnate ai docenti dell’organico di potenziamento</a:t>
            </a:r>
            <a:r>
              <a:rPr lang="it-IT" sz="2100" dirty="0" smtClean="0">
                <a:solidFill>
                  <a:schemeClr val="tx1"/>
                </a:solidFill>
                <a:latin typeface="Times New Roman" panose="02020603050405020304" pitchFamily="18" charset="0"/>
                <a:cs typeface="Times New Roman" panose="02020603050405020304" pitchFamily="18" charset="0"/>
              </a:rPr>
              <a:t>)</a:t>
            </a:r>
            <a:endParaRPr lang="it-IT" sz="21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it-IT" sz="19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79512" y="188640"/>
            <a:ext cx="8784976" cy="136815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latin typeface="Times New Roman" panose="02020603050405020304" pitchFamily="18" charset="0"/>
                <a:cs typeface="Times New Roman" panose="02020603050405020304" pitchFamily="18" charset="0"/>
              </a:rPr>
              <a:t>PRESUPPOSTI PER RICHIESTA ULTERIORI</a:t>
            </a:r>
          </a:p>
          <a:p>
            <a:pPr algn="ctr"/>
            <a:r>
              <a:rPr lang="it-IT" sz="2400" b="1" dirty="0" smtClean="0">
                <a:solidFill>
                  <a:schemeClr val="tx1"/>
                </a:solidFill>
                <a:latin typeface="Times New Roman" panose="02020603050405020304" pitchFamily="18" charset="0"/>
                <a:cs typeface="Times New Roman" panose="02020603050405020304" pitchFamily="18" charset="0"/>
              </a:rPr>
              <a:t>POSTI </a:t>
            </a:r>
            <a:r>
              <a:rPr lang="it-IT" sz="2400" b="1" dirty="0">
                <a:solidFill>
                  <a:schemeClr val="tx1"/>
                </a:solidFill>
                <a:latin typeface="Times New Roman" panose="02020603050405020304" pitchFamily="18" charset="0"/>
                <a:cs typeface="Times New Roman" panose="02020603050405020304" pitchFamily="18" charset="0"/>
              </a:rPr>
              <a:t>IN ORGANICO DI </a:t>
            </a:r>
            <a:r>
              <a:rPr lang="it-IT" sz="2400" b="1" dirty="0" smtClean="0">
                <a:solidFill>
                  <a:schemeClr val="tx1"/>
                </a:solidFill>
                <a:latin typeface="Times New Roman" panose="02020603050405020304" pitchFamily="18" charset="0"/>
                <a:cs typeface="Times New Roman" panose="02020603050405020304" pitchFamily="18" charset="0"/>
              </a:rPr>
              <a:t>FATTO</a:t>
            </a:r>
          </a:p>
          <a:p>
            <a:pPr algn="ctr"/>
            <a:r>
              <a:rPr lang="it-IT" sz="2800" b="1" i="1" dirty="0" smtClean="0">
                <a:solidFill>
                  <a:schemeClr val="tx1"/>
                </a:solidFill>
                <a:latin typeface="Times New Roman" panose="02020603050405020304" pitchFamily="18" charset="0"/>
                <a:cs typeface="Times New Roman" panose="02020603050405020304" pitchFamily="18" charset="0"/>
              </a:rPr>
              <a:t>“DEROGHE”</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82004053"/>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124744"/>
            <a:ext cx="8784976" cy="56166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900" u="sng" dirty="0" smtClean="0">
                <a:solidFill>
                  <a:srgbClr val="0070C0"/>
                </a:solidFill>
                <a:latin typeface="Times New Roman" panose="02020603050405020304" pitchFamily="18" charset="0"/>
                <a:cs typeface="Times New Roman" panose="02020603050405020304" pitchFamily="18" charset="0"/>
              </a:rPr>
              <a:t>In </a:t>
            </a:r>
            <a:r>
              <a:rPr lang="it-IT" sz="1900" u="sng" dirty="0">
                <a:solidFill>
                  <a:srgbClr val="0070C0"/>
                </a:solidFill>
                <a:latin typeface="Times New Roman" panose="02020603050405020304" pitchFamily="18" charset="0"/>
                <a:cs typeface="Times New Roman" panose="02020603050405020304" pitchFamily="18" charset="0"/>
              </a:rPr>
              <a:t>caso di ulteriori necessità sopravvenute nel corso dell’a.s. i Dirigenti </a:t>
            </a:r>
            <a:r>
              <a:rPr lang="it-IT" sz="1900" u="sng" dirty="0" smtClean="0">
                <a:solidFill>
                  <a:srgbClr val="0070C0"/>
                </a:solidFill>
                <a:latin typeface="Times New Roman" panose="02020603050405020304" pitchFamily="18" charset="0"/>
                <a:cs typeface="Times New Roman" panose="02020603050405020304" pitchFamily="18" charset="0"/>
              </a:rPr>
              <a:t>Scolastici </a:t>
            </a:r>
            <a:r>
              <a:rPr lang="it-IT" sz="1900" u="sng" dirty="0">
                <a:solidFill>
                  <a:srgbClr val="0070C0"/>
                </a:solidFill>
                <a:latin typeface="Times New Roman" panose="02020603050405020304" pitchFamily="18" charset="0"/>
                <a:cs typeface="Times New Roman" panose="02020603050405020304" pitchFamily="18" charset="0"/>
              </a:rPr>
              <a:t>possono procedere alla stipula di contratti a tempo determinato a seguito di</a:t>
            </a:r>
            <a:r>
              <a:rPr lang="it-IT" sz="1900" u="sng" dirty="0" smtClean="0">
                <a:solidFill>
                  <a:srgbClr val="0070C0"/>
                </a:solidFill>
                <a:latin typeface="Times New Roman" panose="02020603050405020304" pitchFamily="18" charset="0"/>
                <a:cs typeface="Times New Roman" panose="02020603050405020304" pitchFamily="18" charset="0"/>
              </a:rPr>
              <a:t>:</a:t>
            </a:r>
          </a:p>
          <a:p>
            <a:pPr algn="ctr"/>
            <a:endParaRPr lang="it-IT" sz="1100" dirty="0">
              <a:solidFill>
                <a:srgbClr val="0070C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Analisi </a:t>
            </a:r>
            <a:r>
              <a:rPr lang="it-IT" sz="1900" dirty="0">
                <a:solidFill>
                  <a:schemeClr val="tx1"/>
                </a:solidFill>
                <a:latin typeface="Times New Roman" panose="02020603050405020304" pitchFamily="18" charset="0"/>
                <a:cs typeface="Times New Roman" panose="02020603050405020304" pitchFamily="18" charset="0"/>
              </a:rPr>
              <a:t>delle singole situazioni e verifica del funzionale utilizzo delle risorse assegnate (compresa l’eventuale presenza di altri docenti di sostegno all’interno di una stessa classe</a:t>
            </a:r>
            <a:r>
              <a:rPr lang="it-IT" sz="1900"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Eventuale </a:t>
            </a:r>
            <a:r>
              <a:rPr lang="it-IT" sz="1900" dirty="0">
                <a:solidFill>
                  <a:schemeClr val="tx1"/>
                </a:solidFill>
                <a:latin typeface="Times New Roman" panose="02020603050405020304" pitchFamily="18" charset="0"/>
                <a:cs typeface="Times New Roman" panose="02020603050405020304" pitchFamily="18" charset="0"/>
              </a:rPr>
              <a:t>riassegnazione dei docenti in caso di trasferimento di alunni con disabilità ad altra istituzione </a:t>
            </a:r>
            <a:r>
              <a:rPr lang="it-IT" sz="1900" dirty="0" smtClean="0">
                <a:solidFill>
                  <a:schemeClr val="tx1"/>
                </a:solidFill>
                <a:latin typeface="Times New Roman" panose="02020603050405020304" pitchFamily="18" charset="0"/>
                <a:cs typeface="Times New Roman" panose="02020603050405020304" pitchFamily="18" charset="0"/>
              </a:rPr>
              <a:t>scolastica</a:t>
            </a:r>
          </a:p>
          <a:p>
            <a:pPr marL="342900" indent="-342900">
              <a:buFont typeface="Arial" panose="020B0604020202020204" pitchFamily="34" charset="0"/>
              <a:buChar char="•"/>
            </a:pPr>
            <a:r>
              <a:rPr lang="it-IT" sz="1900" dirty="0" smtClean="0">
                <a:solidFill>
                  <a:schemeClr val="tx1"/>
                </a:solidFill>
                <a:latin typeface="Times New Roman" panose="02020603050405020304" pitchFamily="18" charset="0"/>
                <a:cs typeface="Times New Roman" panose="02020603050405020304" pitchFamily="18" charset="0"/>
              </a:rPr>
              <a:t>Utilizzo </a:t>
            </a:r>
            <a:r>
              <a:rPr lang="it-IT" sz="1900" dirty="0">
                <a:solidFill>
                  <a:schemeClr val="tx1"/>
                </a:solidFill>
                <a:latin typeface="Times New Roman" panose="02020603050405020304" pitchFamily="18" charset="0"/>
                <a:cs typeface="Times New Roman" panose="02020603050405020304" pitchFamily="18" charset="0"/>
              </a:rPr>
              <a:t>adeguato di docenti presenti su posti di potenziamento anche con la finalità di riorganizzare le risorse a favore delle attività </a:t>
            </a:r>
            <a:r>
              <a:rPr lang="it-IT" sz="1900" dirty="0" smtClean="0">
                <a:solidFill>
                  <a:schemeClr val="tx1"/>
                </a:solidFill>
                <a:latin typeface="Times New Roman" panose="02020603050405020304" pitchFamily="18" charset="0"/>
                <a:cs typeface="Times New Roman" panose="02020603050405020304" pitchFamily="18" charset="0"/>
              </a:rPr>
              <a:t>didattiche</a:t>
            </a:r>
          </a:p>
          <a:p>
            <a:pPr marL="342900" indent="-342900">
              <a:buFont typeface="Arial" panose="020B0604020202020204" pitchFamily="34" charset="0"/>
              <a:buChar char="•"/>
            </a:pPr>
            <a:endParaRPr lang="it-IT" sz="1900" dirty="0">
              <a:solidFill>
                <a:schemeClr val="tx1"/>
              </a:solidFill>
              <a:latin typeface="Times New Roman" panose="02020603050405020304" pitchFamily="18" charset="0"/>
              <a:cs typeface="Times New Roman" panose="02020603050405020304" pitchFamily="18" charset="0"/>
            </a:endParaRPr>
          </a:p>
          <a:p>
            <a:pPr algn="ctr"/>
            <a:r>
              <a:rPr lang="it-IT" sz="1900" u="sng" dirty="0" smtClean="0">
                <a:solidFill>
                  <a:srgbClr val="0070C0"/>
                </a:solidFill>
                <a:latin typeface="Times New Roman" panose="02020603050405020304" pitchFamily="18" charset="0"/>
                <a:cs typeface="Times New Roman" panose="02020603050405020304" pitchFamily="18" charset="0"/>
              </a:rPr>
              <a:t>Gli </a:t>
            </a:r>
            <a:r>
              <a:rPr lang="it-IT" sz="1900" u="sng" dirty="0">
                <a:solidFill>
                  <a:srgbClr val="0070C0"/>
                </a:solidFill>
                <a:latin typeface="Times New Roman" panose="02020603050405020304" pitchFamily="18" charset="0"/>
                <a:cs typeface="Times New Roman" panose="02020603050405020304" pitchFamily="18" charset="0"/>
              </a:rPr>
              <a:t>eventuali nuovi contratti dovranno contenere specifiche </a:t>
            </a:r>
            <a:r>
              <a:rPr lang="it-IT" sz="1900" u="sng" dirty="0" smtClean="0">
                <a:solidFill>
                  <a:srgbClr val="0070C0"/>
                </a:solidFill>
                <a:latin typeface="Times New Roman" panose="02020603050405020304" pitchFamily="18" charset="0"/>
                <a:cs typeface="Times New Roman" panose="02020603050405020304" pitchFamily="18" charset="0"/>
              </a:rPr>
              <a:t>caratteristiche</a:t>
            </a:r>
          </a:p>
          <a:p>
            <a:pPr algn="ctr"/>
            <a:endParaRPr lang="it-IT" sz="1100" u="sng" dirty="0">
              <a:solidFill>
                <a:srgbClr val="0070C0"/>
              </a:solidFill>
              <a:latin typeface="Times New Roman" panose="02020603050405020304" pitchFamily="18" charset="0"/>
              <a:cs typeface="Times New Roman" panose="02020603050405020304" pitchFamily="18" charset="0"/>
            </a:endParaRPr>
          </a:p>
          <a:p>
            <a:r>
              <a:rPr lang="it-IT" sz="1900" dirty="0">
                <a:solidFill>
                  <a:schemeClr val="tx1"/>
                </a:solidFill>
                <a:latin typeface="Times New Roman" panose="02020603050405020304" pitchFamily="18" charset="0"/>
                <a:cs typeface="Times New Roman" panose="02020603050405020304" pitchFamily="18" charset="0"/>
              </a:rPr>
              <a:t>TERMINE: essere stipulati sino al termine delle lezioni;</a:t>
            </a:r>
          </a:p>
          <a:p>
            <a:r>
              <a:rPr lang="it-IT" sz="1900" dirty="0">
                <a:solidFill>
                  <a:schemeClr val="tx1"/>
                </a:solidFill>
                <a:latin typeface="Times New Roman" panose="02020603050405020304" pitchFamily="18" charset="0"/>
                <a:cs typeface="Times New Roman" panose="02020603050405020304" pitchFamily="18" charset="0"/>
              </a:rPr>
              <a:t>CONDIZIONE: riportare la condizione risolutiva in caso di trasferimento dell’alunno presso altra istituzione scolastica o mancato rinnovo del riconoscimento della situazione di disabilità;</a:t>
            </a:r>
          </a:p>
          <a:p>
            <a:r>
              <a:rPr lang="it-IT" sz="1900" dirty="0">
                <a:solidFill>
                  <a:schemeClr val="tx1"/>
                </a:solidFill>
                <a:latin typeface="Times New Roman" panose="02020603050405020304" pitchFamily="18" charset="0"/>
                <a:cs typeface="Times New Roman" panose="02020603050405020304" pitchFamily="18" charset="0"/>
              </a:rPr>
              <a:t>MOTIVAZIONE: indicare che gli stessi sono stipulati per garantire la corretta inclusione scolastica dell’alunno (ex Sentenza</a:t>
            </a:r>
            <a:r>
              <a:rPr lang="it-IT" sz="1900" dirty="0" smtClean="0">
                <a:solidFill>
                  <a:schemeClr val="tx1"/>
                </a:solidFill>
                <a:latin typeface="Times New Roman" panose="02020603050405020304" pitchFamily="18" charset="0"/>
                <a:cs typeface="Times New Roman" panose="02020603050405020304" pitchFamily="18" charset="0"/>
              </a:rPr>
              <a:t> Corte Costituzionale n</a:t>
            </a:r>
            <a:r>
              <a:rPr lang="it-IT" sz="1900" dirty="0">
                <a:solidFill>
                  <a:schemeClr val="tx1"/>
                </a:solidFill>
                <a:latin typeface="Times New Roman" panose="02020603050405020304" pitchFamily="18" charset="0"/>
                <a:cs typeface="Times New Roman" panose="02020603050405020304" pitchFamily="18" charset="0"/>
              </a:rPr>
              <a:t>. 80/2010</a:t>
            </a:r>
            <a:r>
              <a:rPr lang="it-IT" sz="1900" dirty="0" smtClean="0">
                <a:solidFill>
                  <a:schemeClr val="tx1"/>
                </a:solidFill>
                <a:latin typeface="Times New Roman" panose="02020603050405020304" pitchFamily="18" charset="0"/>
                <a:cs typeface="Times New Roman" panose="02020603050405020304" pitchFamily="18" charset="0"/>
              </a:rPr>
              <a:t>)</a:t>
            </a:r>
            <a:endParaRPr lang="it-IT" sz="1900" dirty="0">
              <a:solidFill>
                <a:srgbClr val="0070C0"/>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88956" y="116632"/>
            <a:ext cx="8784976" cy="100811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Times New Roman" panose="02020603050405020304" pitchFamily="18" charset="0"/>
                <a:cs typeface="Times New Roman" panose="02020603050405020304" pitchFamily="18" charset="0"/>
              </a:rPr>
              <a:t>ATTIVAZIONE POSTI IN </a:t>
            </a:r>
            <a:r>
              <a:rPr lang="it-IT" sz="2400" b="1" dirty="0" smtClean="0">
                <a:solidFill>
                  <a:schemeClr val="tx1"/>
                </a:solidFill>
                <a:latin typeface="Times New Roman" panose="02020603050405020304" pitchFamily="18" charset="0"/>
                <a:cs typeface="Times New Roman" panose="02020603050405020304" pitchFamily="18" charset="0"/>
              </a:rPr>
              <a:t>«</a:t>
            </a:r>
            <a:r>
              <a:rPr lang="it-IT" sz="2400" b="1" i="1" dirty="0" smtClean="0">
                <a:solidFill>
                  <a:schemeClr val="tx1"/>
                </a:solidFill>
                <a:latin typeface="Times New Roman" panose="02020603050405020304" pitchFamily="18" charset="0"/>
                <a:cs typeface="Times New Roman" panose="02020603050405020304" pitchFamily="18" charset="0"/>
              </a:rPr>
              <a:t>DEROGA»</a:t>
            </a:r>
            <a:r>
              <a:rPr lang="it-IT" sz="2400" b="1" dirty="0" smtClean="0">
                <a:solidFill>
                  <a:schemeClr val="tx1"/>
                </a:solidFill>
                <a:latin typeface="Times New Roman" panose="02020603050405020304" pitchFamily="18" charset="0"/>
                <a:cs typeface="Times New Roman" panose="02020603050405020304" pitchFamily="18" charset="0"/>
              </a:rPr>
              <a:t> DOPO CHIUSURA </a:t>
            </a:r>
            <a:r>
              <a:rPr lang="it-IT" sz="2400" b="1" dirty="0">
                <a:solidFill>
                  <a:schemeClr val="tx1"/>
                </a:solidFill>
                <a:latin typeface="Times New Roman" panose="02020603050405020304" pitchFamily="18" charset="0"/>
                <a:cs typeface="Times New Roman" panose="02020603050405020304" pitchFamily="18" charset="0"/>
              </a:rPr>
              <a:t>FUNZIONI </a:t>
            </a:r>
            <a:r>
              <a:rPr lang="it-IT" sz="2400" b="1" dirty="0" smtClean="0">
                <a:solidFill>
                  <a:schemeClr val="tx1"/>
                </a:solidFill>
                <a:latin typeface="Times New Roman" panose="02020603050405020304" pitchFamily="18" charset="0"/>
                <a:cs typeface="Times New Roman" panose="02020603050405020304" pitchFamily="18" charset="0"/>
              </a:rPr>
              <a:t>ORGANICO </a:t>
            </a:r>
            <a:r>
              <a:rPr lang="it-IT" sz="2400" b="1" dirty="0">
                <a:solidFill>
                  <a:schemeClr val="tx1"/>
                </a:solidFill>
                <a:latin typeface="Times New Roman" panose="02020603050405020304" pitchFamily="18" charset="0"/>
                <a:cs typeface="Times New Roman" panose="02020603050405020304" pitchFamily="18" charset="0"/>
              </a:rPr>
              <a:t>DI </a:t>
            </a:r>
            <a:r>
              <a:rPr lang="it-IT" sz="2400" b="1" dirty="0" smtClean="0">
                <a:solidFill>
                  <a:schemeClr val="tx1"/>
                </a:solidFill>
                <a:latin typeface="Times New Roman" panose="02020603050405020304" pitchFamily="18" charset="0"/>
                <a:cs typeface="Times New Roman" panose="02020603050405020304" pitchFamily="18" charset="0"/>
              </a:rPr>
              <a:t>FATTO (intero anno scolastico)</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20830477"/>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124744"/>
            <a:ext cx="8784976" cy="56166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5, c. 6: entro 180 gg dalla data di entrata in vigore del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emanazione di un DM contenente le Linee guida che definiscono i criteri, i contenuti e le modalità di redazione della certificazione di disabilità in età evolutiva, ai fini dell’inclusione scolastica, tenuto conto dell’ICD e dell’ICF; i criteri, i contenuti e le modalità di redazione del </a:t>
            </a:r>
            <a:r>
              <a:rPr lang="it-IT" sz="2000" dirty="0" err="1">
                <a:solidFill>
                  <a:schemeClr val="tx1"/>
                </a:solidFill>
                <a:latin typeface="Times New Roman" panose="02020603050405020304" pitchFamily="18" charset="0"/>
                <a:cs typeface="Times New Roman" panose="02020603050405020304" pitchFamily="18" charset="0"/>
              </a:rPr>
              <a:t>P.d.F.</a:t>
            </a:r>
            <a:r>
              <a:rPr lang="it-IT" sz="2000" dirty="0">
                <a:solidFill>
                  <a:schemeClr val="tx1"/>
                </a:solidFill>
                <a:latin typeface="Times New Roman" panose="02020603050405020304" pitchFamily="18" charset="0"/>
                <a:cs typeface="Times New Roman" panose="02020603050405020304" pitchFamily="18" charset="0"/>
              </a:rPr>
              <a:t>, tenuto conto della classificazione </a:t>
            </a:r>
            <a:r>
              <a:rPr lang="it-IT" sz="2000" dirty="0" smtClean="0">
                <a:solidFill>
                  <a:schemeClr val="tx1"/>
                </a:solidFill>
                <a:latin typeface="Times New Roman" panose="02020603050405020304" pitchFamily="18" charset="0"/>
                <a:cs typeface="Times New Roman" panose="02020603050405020304" pitchFamily="18" charset="0"/>
              </a:rPr>
              <a:t>I.C.F.</a:t>
            </a:r>
            <a:endParaRPr lang="it-IT" sz="2000"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7, c. 2 ter: DM sulle modalità per l’assegnazione delle misure di sostegno </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7, c. 2 ter: DM sul modello di PEI</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9: modalità di funzionamento del GIT (Gruppo Inclusione Territoriale)</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14, c. 3: DM su proroga a.s. successivo contratti personale a T.D.</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15 bis Misure di accompagnamento e formazione</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Nuovo </a:t>
            </a:r>
            <a:r>
              <a:rPr lang="it-IT" sz="2000" dirty="0">
                <a:solidFill>
                  <a:schemeClr val="tx1"/>
                </a:solidFill>
                <a:latin typeface="Times New Roman" panose="02020603050405020304" pitchFamily="18" charset="0"/>
                <a:cs typeface="Times New Roman" panose="02020603050405020304" pitchFamily="18" charset="0"/>
              </a:rPr>
              <a:t>Regolamento </a:t>
            </a:r>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162 del 26.07.16 (Anagrafe studenti)</a:t>
            </a:r>
          </a:p>
          <a:p>
            <a:pPr marL="342900" indent="-342900">
              <a:buFont typeface="Arial" panose="020B0604020202020204" pitchFamily="34" charset="0"/>
              <a:buChar char="•"/>
            </a:pPr>
            <a:r>
              <a:rPr lang="it-IT" sz="2000" dirty="0" smtClean="0">
                <a:solidFill>
                  <a:schemeClr val="tx1"/>
                </a:solidFill>
                <a:latin typeface="Times New Roman" panose="02020603050405020304" pitchFamily="18" charset="0"/>
                <a:cs typeface="Times New Roman" panose="02020603050405020304" pitchFamily="18" charset="0"/>
              </a:rPr>
              <a:t>Art</a:t>
            </a:r>
            <a:r>
              <a:rPr lang="it-IT" sz="2000" dirty="0">
                <a:solidFill>
                  <a:schemeClr val="tx1"/>
                </a:solidFill>
                <a:latin typeface="Times New Roman" panose="02020603050405020304" pitchFamily="18" charset="0"/>
                <a:cs typeface="Times New Roman" panose="02020603050405020304" pitchFamily="18" charset="0"/>
              </a:rPr>
              <a:t>. 16 modalità di svolgimento del servizio dei docenti per il sostegno didattico impegnati in attività di istruzione domiciliare</a:t>
            </a:r>
          </a:p>
          <a:p>
            <a:pPr algn="ctr"/>
            <a:endParaRPr lang="it-IT" sz="1900" dirty="0">
              <a:solidFill>
                <a:srgbClr val="0070C0"/>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88956" y="116632"/>
            <a:ext cx="8784976" cy="100811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latin typeface="Times New Roman" panose="02020603050405020304" pitchFamily="18" charset="0"/>
                <a:cs typeface="Times New Roman" panose="02020603050405020304" pitchFamily="18" charset="0"/>
              </a:rPr>
              <a:t>NOVITA</a:t>
            </a:r>
            <a:r>
              <a:rPr lang="it-IT" sz="2400" b="1" dirty="0">
                <a:solidFill>
                  <a:schemeClr val="tx1"/>
                </a:solidFill>
                <a:latin typeface="Times New Roman" panose="02020603050405020304" pitchFamily="18" charset="0"/>
                <a:cs typeface="Times New Roman" panose="02020603050405020304" pitchFamily="18" charset="0"/>
              </a:rPr>
              <a:t>’ NORMATIVE (</a:t>
            </a:r>
            <a:r>
              <a:rPr lang="it-IT" sz="2400" b="1" dirty="0" smtClean="0">
                <a:solidFill>
                  <a:schemeClr val="tx1"/>
                </a:solidFill>
                <a:latin typeface="Times New Roman" panose="02020603050405020304" pitchFamily="18" charset="0"/>
                <a:cs typeface="Times New Roman" panose="02020603050405020304" pitchFamily="18" charset="0"/>
              </a:rPr>
              <a:t>D.Lg. </a:t>
            </a:r>
            <a:r>
              <a:rPr lang="it-IT" sz="2400" b="1" dirty="0">
                <a:solidFill>
                  <a:schemeClr val="tx1"/>
                </a:solidFill>
                <a:latin typeface="Times New Roman" panose="02020603050405020304" pitchFamily="18" charset="0"/>
                <a:cs typeface="Times New Roman" panose="02020603050405020304" pitchFamily="18" charset="0"/>
              </a:rPr>
              <a:t>66/17- </a:t>
            </a:r>
            <a:r>
              <a:rPr lang="it-IT" sz="2400" b="1" dirty="0" smtClean="0">
                <a:solidFill>
                  <a:schemeClr val="tx1"/>
                </a:solidFill>
                <a:latin typeface="Times New Roman" panose="02020603050405020304" pitchFamily="18" charset="0"/>
                <a:cs typeface="Times New Roman" panose="02020603050405020304" pitchFamily="18" charset="0"/>
              </a:rPr>
              <a:t>D.Lg. 96/19)</a:t>
            </a:r>
          </a:p>
          <a:p>
            <a:pPr algn="ctr"/>
            <a:r>
              <a:rPr lang="it-IT" sz="2400" b="1" dirty="0" smtClean="0">
                <a:solidFill>
                  <a:schemeClr val="tx1"/>
                </a:solidFill>
                <a:latin typeface="Times New Roman" panose="02020603050405020304" pitchFamily="18" charset="0"/>
                <a:cs typeface="Times New Roman" panose="02020603050405020304" pitchFamily="18" charset="0"/>
              </a:rPr>
              <a:t>DECRETI </a:t>
            </a:r>
            <a:r>
              <a:rPr lang="it-IT" sz="2400" b="1" dirty="0">
                <a:solidFill>
                  <a:schemeClr val="tx1"/>
                </a:solidFill>
                <a:latin typeface="Times New Roman" panose="02020603050405020304" pitchFamily="18" charset="0"/>
                <a:cs typeface="Times New Roman" panose="02020603050405020304" pitchFamily="18" charset="0"/>
              </a:rPr>
              <a:t>ATTUATIVI </a:t>
            </a:r>
            <a:endParaRPr lang="it-IT" sz="2400" b="1" dirty="0" smtClean="0">
              <a:solidFill>
                <a:schemeClr val="tx1"/>
              </a:solidFill>
              <a:latin typeface="Times New Roman" panose="02020603050405020304" pitchFamily="18" charset="0"/>
              <a:cs typeface="Times New Roman" panose="02020603050405020304" pitchFamily="18" charset="0"/>
            </a:endParaRPr>
          </a:p>
        </p:txBody>
      </p:sp>
      <p:sp>
        <p:nvSpPr>
          <p:cNvPr id="5" name="Rettangolo 4"/>
          <p:cNvSpPr/>
          <p:nvPr/>
        </p:nvSpPr>
        <p:spPr>
          <a:xfrm>
            <a:off x="8172400" y="116632"/>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rgbClr val="FF0000"/>
                </a:solidFill>
                <a:latin typeface="Times New Roman" panose="02020603050405020304" pitchFamily="18" charset="0"/>
                <a:cs typeface="Times New Roman" panose="02020603050405020304" pitchFamily="18" charset="0"/>
              </a:rPr>
              <a:t>1/2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44506579"/>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ttangolo 2"/>
          <p:cNvSpPr/>
          <p:nvPr/>
        </p:nvSpPr>
        <p:spPr>
          <a:xfrm>
            <a:off x="179512" y="1124744"/>
            <a:ext cx="8784976" cy="56166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dirty="0" smtClean="0">
                <a:solidFill>
                  <a:schemeClr val="tx1"/>
                </a:solidFill>
                <a:latin typeface="Times New Roman" panose="02020603050405020304" pitchFamily="18" charset="0"/>
                <a:cs typeface="Times New Roman" panose="02020603050405020304" pitchFamily="18" charset="0"/>
              </a:rPr>
              <a:t>• Procedure </a:t>
            </a:r>
            <a:r>
              <a:rPr lang="it-IT" sz="2000" dirty="0">
                <a:solidFill>
                  <a:schemeClr val="tx1"/>
                </a:solidFill>
                <a:latin typeface="Times New Roman" panose="02020603050405020304" pitchFamily="18" charset="0"/>
                <a:cs typeface="Times New Roman" panose="02020603050405020304" pitchFamily="18" charset="0"/>
              </a:rPr>
              <a:t>di certificazione e documentazione per l’inclusione scolastica (art. 5, modifiche alla L. 104/92); diverse novità sostanziali; in particolare vedasi il c. 2 lettera b (si distingue l’accertamento della condizione di disabilità dall’accertamento  della condizione di disabilità in età evolutiva ai fini dell’inclusione scolastica, ove richiesto dai genitori; tale accertamento è propedeutico alla redazione del </a:t>
            </a:r>
            <a:r>
              <a:rPr lang="it-IT" sz="2000" dirty="0" err="1" smtClean="0">
                <a:solidFill>
                  <a:schemeClr val="tx1"/>
                </a:solidFill>
                <a:latin typeface="Times New Roman" panose="02020603050405020304" pitchFamily="18" charset="0"/>
                <a:cs typeface="Times New Roman" panose="02020603050405020304" pitchFamily="18" charset="0"/>
              </a:rPr>
              <a:t>P.d.F</a:t>
            </a:r>
            <a:r>
              <a:rPr lang="it-IT" sz="2000" dirty="0" smtClean="0">
                <a:solidFill>
                  <a:schemeClr val="tx1"/>
                </a:solidFill>
                <a:latin typeface="Times New Roman" panose="02020603050405020304" pitchFamily="18" charset="0"/>
                <a:cs typeface="Times New Roman" panose="02020603050405020304" pitchFamily="18" charset="0"/>
              </a:rPr>
              <a:t>.)</a:t>
            </a:r>
            <a:endParaRPr lang="it-IT" sz="2000" dirty="0">
              <a:solidFill>
                <a:schemeClr val="tx1"/>
              </a:solidFill>
              <a:latin typeface="Times New Roman" panose="02020603050405020304" pitchFamily="18" charset="0"/>
              <a:cs typeface="Times New Roman" panose="02020603050405020304" pitchFamily="18" charset="0"/>
            </a:endParaRPr>
          </a:p>
          <a:p>
            <a:pPr algn="ctr"/>
            <a:endParaRPr lang="it-IT" sz="2000" dirty="0">
              <a:solidFill>
                <a:schemeClr val="tx1"/>
              </a:solidFill>
              <a:latin typeface="Times New Roman" panose="02020603050405020304" pitchFamily="18" charset="0"/>
              <a:cs typeface="Times New Roman" panose="02020603050405020304" pitchFamily="18" charset="0"/>
            </a:endParaRPr>
          </a:p>
          <a:p>
            <a:r>
              <a:rPr lang="it-IT" sz="2000" dirty="0" smtClean="0">
                <a:solidFill>
                  <a:schemeClr val="tx1"/>
                </a:solidFill>
                <a:latin typeface="Times New Roman" panose="02020603050405020304" pitchFamily="18" charset="0"/>
                <a:cs typeface="Times New Roman" panose="02020603050405020304" pitchFamily="18" charset="0"/>
              </a:rPr>
              <a:t>• Art</a:t>
            </a:r>
            <a:r>
              <a:rPr lang="it-IT" sz="2000" dirty="0">
                <a:solidFill>
                  <a:schemeClr val="tx1"/>
                </a:solidFill>
                <a:latin typeface="Times New Roman" panose="02020603050405020304" pitchFamily="18" charset="0"/>
                <a:cs typeface="Times New Roman" panose="02020603050405020304" pitchFamily="18" charset="0"/>
              </a:rPr>
              <a:t>. 5 : le novità riguardano in particolare i riferimenti </a:t>
            </a:r>
            <a:r>
              <a:rPr lang="it-IT" sz="2000" dirty="0" smtClean="0">
                <a:solidFill>
                  <a:schemeClr val="tx1"/>
                </a:solidFill>
                <a:latin typeface="Times New Roman" panose="02020603050405020304" pitchFamily="18" charset="0"/>
                <a:cs typeface="Times New Roman" panose="02020603050405020304" pitchFamily="18" charset="0"/>
              </a:rPr>
              <a:t>all’I.C.F. </a:t>
            </a:r>
            <a:r>
              <a:rPr lang="it-IT" sz="2000" dirty="0">
                <a:solidFill>
                  <a:schemeClr val="tx1"/>
                </a:solidFill>
                <a:latin typeface="Times New Roman" panose="02020603050405020304" pitchFamily="18" charset="0"/>
                <a:cs typeface="Times New Roman" panose="02020603050405020304" pitchFamily="18" charset="0"/>
              </a:rPr>
              <a:t>(Classificazione Internazionale del Funzionamento della disabilità e della Salute dell’OMS); deve ancora essere emanato il decreto MIUR  con le Linee guida che definiscono: i contenuti e le modalità di redazione della certificazione di disabilità in età evolutiva ai fini dell’inclusione scolastica; i criteri, i contenuti e le modalità di redazione del </a:t>
            </a:r>
            <a:r>
              <a:rPr lang="it-IT" sz="2000" dirty="0" err="1" smtClean="0">
                <a:solidFill>
                  <a:schemeClr val="tx1"/>
                </a:solidFill>
                <a:latin typeface="Times New Roman" panose="02020603050405020304" pitchFamily="18" charset="0"/>
                <a:cs typeface="Times New Roman" panose="02020603050405020304" pitchFamily="18" charset="0"/>
              </a:rPr>
              <a:t>P.d.F</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tenuto conto </a:t>
            </a:r>
            <a:r>
              <a:rPr lang="it-IT" sz="2000" dirty="0" smtClean="0">
                <a:solidFill>
                  <a:schemeClr val="tx1"/>
                </a:solidFill>
                <a:latin typeface="Times New Roman" panose="02020603050405020304" pitchFamily="18" charset="0"/>
                <a:cs typeface="Times New Roman" panose="02020603050405020304" pitchFamily="18" charset="0"/>
              </a:rPr>
              <a:t>dell’I.C.F.</a:t>
            </a:r>
            <a:endParaRPr lang="it-IT" sz="2000" dirty="0">
              <a:solidFill>
                <a:schemeClr val="tx1"/>
              </a:solidFill>
              <a:latin typeface="Times New Roman" panose="02020603050405020304" pitchFamily="18" charset="0"/>
              <a:cs typeface="Times New Roman" panose="02020603050405020304" pitchFamily="18" charset="0"/>
            </a:endParaRPr>
          </a:p>
          <a:p>
            <a:pPr algn="ctr"/>
            <a:endParaRPr lang="it-IT" sz="1900" dirty="0">
              <a:solidFill>
                <a:srgbClr val="0070C0"/>
              </a:solidFill>
              <a:latin typeface="Times New Roman" panose="02020603050405020304" pitchFamily="18" charset="0"/>
              <a:cs typeface="Times New Roman" panose="02020603050405020304" pitchFamily="18" charset="0"/>
            </a:endParaRPr>
          </a:p>
        </p:txBody>
      </p:sp>
      <p:sp>
        <p:nvSpPr>
          <p:cNvPr id="4" name="Rettangolo 3"/>
          <p:cNvSpPr/>
          <p:nvPr/>
        </p:nvSpPr>
        <p:spPr>
          <a:xfrm>
            <a:off x="179512" y="116632"/>
            <a:ext cx="8794420" cy="1008112"/>
          </a:xfrm>
          <a:prstGeom prst="rect">
            <a:avLst/>
          </a:prstGeom>
          <a:solidFill>
            <a:srgbClr val="61FFA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chemeClr val="tx1"/>
                </a:solidFill>
                <a:latin typeface="Times New Roman" panose="02020603050405020304" pitchFamily="18" charset="0"/>
                <a:cs typeface="Times New Roman" panose="02020603050405020304" pitchFamily="18" charset="0"/>
              </a:rPr>
              <a:t>NOVITA’ NORMATIVE (D.Lg. 66/17- D.Lg. 96/19)</a:t>
            </a:r>
          </a:p>
          <a:p>
            <a:pPr algn="ctr"/>
            <a:r>
              <a:rPr lang="it-IT" sz="2400" b="1" dirty="0" smtClean="0">
                <a:solidFill>
                  <a:schemeClr val="tx1"/>
                </a:solidFill>
                <a:latin typeface="Times New Roman" panose="02020603050405020304" pitchFamily="18" charset="0"/>
                <a:cs typeface="Times New Roman" panose="02020603050405020304" pitchFamily="18" charset="0"/>
              </a:rPr>
              <a:t>DECRETI ATTUATIVI </a:t>
            </a:r>
          </a:p>
        </p:txBody>
      </p:sp>
      <p:sp>
        <p:nvSpPr>
          <p:cNvPr id="5" name="Rettangolo 4"/>
          <p:cNvSpPr/>
          <p:nvPr/>
        </p:nvSpPr>
        <p:spPr>
          <a:xfrm>
            <a:off x="8172400" y="116632"/>
            <a:ext cx="792088" cy="504056"/>
          </a:xfrm>
          <a:prstGeom prst="rect">
            <a:avLst/>
          </a:prstGeom>
          <a:solidFill>
            <a:srgbClr val="79D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solidFill>
                  <a:srgbClr val="FF0000"/>
                </a:solidFill>
                <a:latin typeface="Times New Roman" panose="02020603050405020304" pitchFamily="18" charset="0"/>
                <a:cs typeface="Times New Roman" panose="02020603050405020304" pitchFamily="18" charset="0"/>
              </a:rPr>
              <a:t>2/2</a:t>
            </a:r>
            <a:endParaRPr lang="it-IT"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543386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TotalTime>
  <Words>2036</Words>
  <Application>Microsoft Macintosh PowerPoint</Application>
  <PresentationFormat>Presentazione su schermo (4:3)</PresentationFormat>
  <Paragraphs>96</Paragraphs>
  <Slides>13</Slides>
  <Notes>0</Notes>
  <HiddenSlides>0</HiddenSlides>
  <MMClips>0</MMClips>
  <ScaleCrop>false</ScaleCrop>
  <HeadingPairs>
    <vt:vector size="4" baseType="variant">
      <vt:variant>
        <vt:lpstr>Modello struttura</vt:lpstr>
      </vt:variant>
      <vt:variant>
        <vt:i4>1</vt:i4>
      </vt:variant>
      <vt:variant>
        <vt:lpstr>Titoli diapositive</vt:lpstr>
      </vt:variant>
      <vt:variant>
        <vt:i4>13</vt:i4>
      </vt:variant>
    </vt:vector>
  </HeadingPairs>
  <TitlesOfParts>
    <vt:vector size="14"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Vacca Mauro</dc:creator>
  <cp:lastModifiedBy>Andreana Ghisu</cp:lastModifiedBy>
  <cp:revision>94</cp:revision>
  <dcterms:created xsi:type="dcterms:W3CDTF">2020-02-19T18:00:15Z</dcterms:created>
  <dcterms:modified xsi:type="dcterms:W3CDTF">2020-02-19T18:09:35Z</dcterms:modified>
</cp:coreProperties>
</file>