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2" r:id="rId10"/>
    <p:sldId id="271" r:id="rId11"/>
    <p:sldId id="276" r:id="rId12"/>
    <p:sldId id="277" r:id="rId13"/>
    <p:sldId id="273" r:id="rId14"/>
    <p:sldId id="274" r:id="rId15"/>
    <p:sldId id="278" r:id="rId1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C0"/>
    <a:srgbClr val="B3E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61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17/02/2020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17/02/2020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17/02/2020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17/02/2020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17/02/2020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17/02/2020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17/02/2020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17/02/2020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17/02/2020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17/02/2020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17/02/2020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17/02/2020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07504" y="260648"/>
            <a:ext cx="8928992" cy="584775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it-IT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PROFILI PROFESSIONALI DEL PERSONALE A.T.A.</a:t>
            </a:r>
          </a:p>
          <a:p>
            <a:pPr algn="ctr"/>
            <a:endParaRPr lang="it-IT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D.S.G.A.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Assistenti Amministrativi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Assistenti Tecnici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Collaboratori Scolastici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Addetti alle Aziende Agrarie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Infermieri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Cuochi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Guardarobieri</a:t>
            </a:r>
          </a:p>
          <a:p>
            <a:endParaRPr lang="it-IT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it-IT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arentesi graffa chiusa 3"/>
          <p:cNvSpPr/>
          <p:nvPr/>
        </p:nvSpPr>
        <p:spPr>
          <a:xfrm>
            <a:off x="4283968" y="2132856"/>
            <a:ext cx="936104" cy="3096344"/>
          </a:xfrm>
          <a:prstGeom prst="rightBrace">
            <a:avLst>
              <a:gd name="adj1" fmla="val 23052"/>
              <a:gd name="adj2" fmla="val 50000"/>
            </a:avLst>
          </a:prstGeom>
          <a:noFill/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5364088" y="2636912"/>
            <a:ext cx="3312368" cy="194421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Organici calcolati secondo parametri diversi</a:t>
            </a:r>
            <a:endParaRPr lang="it-IT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066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79512" y="1484784"/>
            <a:ext cx="8712968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PERIODO DI DEFINIZIONE </a:t>
            </a: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Luglio-Agosto (tempo utile per immissioni in ruolo e mobilità annuali)</a:t>
            </a:r>
          </a:p>
          <a:p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PROCEDURA 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aggiornamento dati secondo i parametri di O.D.</a:t>
            </a: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539552" y="548680"/>
            <a:ext cx="7992888" cy="7200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ORGANICO DI </a:t>
            </a:r>
            <a:r>
              <a:rPr lang="it-IT" sz="4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FATTO</a:t>
            </a:r>
            <a:endParaRPr lang="it-IT" sz="4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79512" y="2750725"/>
            <a:ext cx="8712968" cy="3908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PARTICOLARITA’</a:t>
            </a:r>
          </a:p>
          <a:p>
            <a:pPr algn="ctr"/>
            <a:endParaRPr lang="it-IT" sz="1200" b="1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No O.F. per i D.S.G.A.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Per profili minori  dare posti aggiuntivi in base a disponibilità budget e analisi relazioni. Tra di essi favorire ass. tecnici per ragioni di sicurezza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14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it-IT" sz="2200" u="sng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Cambio profilo o area di ass. tecnico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Es.1  in OF una scuola ha un posto vacante di AR02-L01 che non le serve e chiede il cambio con AR20-H02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Es.2  in OF scuola ha posto vacante di guardarobiere che non le serve e chiede cambio con cuoco</a:t>
            </a:r>
          </a:p>
        </p:txBody>
      </p:sp>
    </p:spTree>
    <p:extLst>
      <p:ext uri="{BB962C8B-B14F-4D97-AF65-F5344CB8AC3E}">
        <p14:creationId xmlns:p14="http://schemas.microsoft.com/office/powerpoint/2010/main" val="3856499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450" y="1449388"/>
            <a:ext cx="6261100" cy="395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9502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450" y="2513013"/>
            <a:ext cx="6261100" cy="183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97317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539552" y="260648"/>
            <a:ext cx="7992888" cy="7200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ORGANICO DI </a:t>
            </a:r>
            <a:r>
              <a:rPr lang="it-IT" sz="4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FATTO</a:t>
            </a:r>
            <a:endParaRPr lang="it-IT" sz="4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2195736" y="1124744"/>
            <a:ext cx="5256584" cy="432048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STRUMENTI OPERATIVI</a:t>
            </a:r>
            <a:endParaRPr lang="it-IT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51520" y="1700808"/>
            <a:ext cx="3528392" cy="54006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SCHEDE DI RILEVAZIONE</a:t>
            </a:r>
            <a:endParaRPr lang="it-IT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51520" y="2420888"/>
            <a:ext cx="3528392" cy="57606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FOGLI EXCEL</a:t>
            </a:r>
            <a:endParaRPr lang="it-IT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arrotondato 3"/>
          <p:cNvSpPr/>
          <p:nvPr/>
        </p:nvSpPr>
        <p:spPr>
          <a:xfrm>
            <a:off x="5076056" y="1700808"/>
            <a:ext cx="3848372" cy="1296144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FORNISCONO L’ORDINE DI PRIORITA’ NELL’ASSEGNAZIONE DEI NUOVI POSTI IN OF E NELLE DEROGHE</a:t>
            </a:r>
            <a:endParaRPr lang="it-IT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Connettore 4 8"/>
          <p:cNvCxnSpPr>
            <a:stCxn id="6" idx="3"/>
            <a:endCxn id="4" idx="1"/>
          </p:cNvCxnSpPr>
          <p:nvPr/>
        </p:nvCxnSpPr>
        <p:spPr>
          <a:xfrm>
            <a:off x="3779912" y="1970838"/>
            <a:ext cx="1296144" cy="378042"/>
          </a:xfrm>
          <a:prstGeom prst="bentConnector3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4 9"/>
          <p:cNvCxnSpPr>
            <a:stCxn id="7" idx="3"/>
            <a:endCxn id="4" idx="1"/>
          </p:cNvCxnSpPr>
          <p:nvPr/>
        </p:nvCxnSpPr>
        <p:spPr>
          <a:xfrm flipV="1">
            <a:off x="3779912" y="2348880"/>
            <a:ext cx="1296144" cy="360040"/>
          </a:xfrm>
          <a:prstGeom prst="bentConnector3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ttangolo 11"/>
          <p:cNvSpPr/>
          <p:nvPr/>
        </p:nvSpPr>
        <p:spPr>
          <a:xfrm>
            <a:off x="271550" y="3573016"/>
            <a:ext cx="8672908" cy="72008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 LA SCUOLA HA GLI STESSI VALORI DEI PARAMETRI DELL’ANNO PRECEDENTE, SI PUO’ CONFERMARE LO STESSO O.F.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Freccia in giù 12"/>
          <p:cNvSpPr/>
          <p:nvPr/>
        </p:nvSpPr>
        <p:spPr>
          <a:xfrm>
            <a:off x="1763688" y="3140968"/>
            <a:ext cx="5688632" cy="360040"/>
          </a:xfrm>
          <a:prstGeom prst="downArrow">
            <a:avLst>
              <a:gd name="adj1" fmla="val 44281"/>
              <a:gd name="adj2" fmla="val 64910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chemeClr val="tx1"/>
                </a:solidFill>
                <a:latin typeface="Copperplate Gothic Light" panose="020E0507020206020404" pitchFamily="34" charset="0"/>
              </a:rPr>
              <a:t>esempio</a:t>
            </a:r>
            <a:endParaRPr lang="it-IT" sz="2400" dirty="0">
              <a:solidFill>
                <a:schemeClr val="tx1"/>
              </a:solidFill>
              <a:latin typeface="Copperplate Gothic Light" panose="020E0507020206020404" pitchFamily="34" charset="0"/>
            </a:endParaRPr>
          </a:p>
        </p:txBody>
      </p:sp>
      <p:cxnSp>
        <p:nvCxnSpPr>
          <p:cNvPr id="21" name="Connettore 1 20"/>
          <p:cNvCxnSpPr/>
          <p:nvPr/>
        </p:nvCxnSpPr>
        <p:spPr>
          <a:xfrm>
            <a:off x="0" y="4509120"/>
            <a:ext cx="91440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ttangolo 22"/>
          <p:cNvSpPr/>
          <p:nvPr/>
        </p:nvSpPr>
        <p:spPr>
          <a:xfrm>
            <a:off x="395536" y="4653136"/>
            <a:ext cx="8136904" cy="648072"/>
          </a:xfrm>
          <a:prstGeom prst="rect">
            <a:avLst/>
          </a:prstGeom>
          <a:solidFill>
            <a:srgbClr val="FFFF00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QUANTITA’ POSTI OF E DEROGHE DA ASSEGNARE</a:t>
            </a:r>
            <a:endParaRPr lang="it-IT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ttangolo 24"/>
          <p:cNvSpPr/>
          <p:nvPr/>
        </p:nvSpPr>
        <p:spPr>
          <a:xfrm>
            <a:off x="1763688" y="5373216"/>
            <a:ext cx="5688632" cy="1368152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BUDGET O.F. 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ANALISI RELAZIONI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DEROGHE (BUDGET MIUR)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CONFRONTO O.F. ANNO PASSATO</a:t>
            </a:r>
            <a:endParaRPr lang="it-IT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5759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79512" y="1593374"/>
            <a:ext cx="8856984" cy="212365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MODALITA’ ASSEGNAZIONE DEROGHE PER</a:t>
            </a:r>
          </a:p>
          <a:p>
            <a:pPr algn="ctr"/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COLL. SCOL. ED ASS. AMM.VI</a:t>
            </a:r>
          </a:p>
          <a:p>
            <a:pPr algn="ctr"/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PERIODO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SETTEMBRE-OTTOBRE (in tempo utile per supplenze)</a:t>
            </a:r>
          </a:p>
          <a:p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TERMINE FINALE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non oltre data chiusura S.I.D.I.</a:t>
            </a:r>
          </a:p>
          <a:p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CRITERI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quelli stabiliti dall’U.S.R. 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+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valutazione puntuale delle relazioni scuole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539552" y="548680"/>
            <a:ext cx="7992888" cy="7200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ORGANICO DI </a:t>
            </a:r>
            <a:r>
              <a:rPr lang="it-IT" sz="4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FATTO</a:t>
            </a:r>
            <a:endParaRPr lang="it-IT" sz="4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79512" y="4365104"/>
            <a:ext cx="8856984" cy="1512168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RELAZIONI DELLE SCUOLE, PER ESSERE PRESE IN CONSIDERAZIONE, DEVONO AVERE LA «DICHIARAZIONE DI RESPONSABILITA’ DA PARTE DEL DIRIGENTE SCOLASTICO CHE SENZA QUEI POSTI LA SCUOLA NON PUO’ FUNZIONARE»</a:t>
            </a:r>
            <a:endParaRPr lang="it-IT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00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450" y="2616200"/>
            <a:ext cx="6261100" cy="162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3769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79512" y="952267"/>
            <a:ext cx="8712968" cy="470898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 FONTI</a:t>
            </a:r>
          </a:p>
          <a:p>
            <a:pPr algn="ctr"/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it-IT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D.P.R. 181/2016 Regolamento di revisione dei criteri e dei parametri A.t.a.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Circolari </a:t>
            </a:r>
            <a:r>
              <a:rPr lang="it-IT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M.i.u.r</a:t>
            </a:r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Schema di Decreto Interministeriale O.D.                               (Tabellare S.I.D.I.-Budget Ministeriale)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Ordinanza Ministeriale Mobilità (Tempistica)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Manuali S.I.D.I.</a:t>
            </a:r>
            <a:endParaRPr lang="it-IT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it-IT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684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79512" y="2215892"/>
            <a:ext cx="8712968" cy="34163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D.S.G.A.</a:t>
            </a:r>
          </a:p>
          <a:p>
            <a:pPr algn="ctr"/>
            <a:endParaRPr lang="it-IT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Rilevazione numero alunni (U.S.R.)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Identificazione scuole sottodimensionate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Caricamento dati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Casi ordinari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Casi particolari (C.P.I.A. e Istituti Globali)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it-IT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539552" y="980728"/>
            <a:ext cx="7992888" cy="8640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ORGANICO DI </a:t>
            </a:r>
            <a:r>
              <a:rPr lang="it-IT" sz="4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DIRITTO</a:t>
            </a:r>
            <a:endParaRPr lang="it-IT" sz="4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422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79512" y="1700808"/>
            <a:ext cx="8712968" cy="27084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PROFILI MINORI</a:t>
            </a:r>
            <a:endParaRPr lang="it-IT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it-IT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Addetti alle Aziende Agrarie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Cuochi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Infermieri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Guardarobieri</a:t>
            </a:r>
          </a:p>
        </p:txBody>
      </p:sp>
      <p:sp>
        <p:nvSpPr>
          <p:cNvPr id="4" name="Rettangolo 3"/>
          <p:cNvSpPr/>
          <p:nvPr/>
        </p:nvSpPr>
        <p:spPr>
          <a:xfrm>
            <a:off x="539552" y="764704"/>
            <a:ext cx="7992888" cy="8640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ORGANICO DI </a:t>
            </a:r>
            <a:r>
              <a:rPr lang="it-IT" sz="4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DIRITTO</a:t>
            </a:r>
            <a:endParaRPr lang="it-IT" sz="4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79512" y="4409242"/>
            <a:ext cx="8712968" cy="193899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CRITICITÀ CONNESSE AL BUDGET MINISTERIALE</a:t>
            </a:r>
          </a:p>
          <a:p>
            <a:pPr algn="ctr"/>
            <a:endParaRPr lang="it-IT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Fabbisogno &gt; Budget Ministeriale</a:t>
            </a:r>
          </a:p>
        </p:txBody>
      </p:sp>
    </p:spTree>
    <p:extLst>
      <p:ext uri="{BB962C8B-B14F-4D97-AF65-F5344CB8AC3E}">
        <p14:creationId xmlns:p14="http://schemas.microsoft.com/office/powerpoint/2010/main" val="3090984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79512" y="1412776"/>
            <a:ext cx="8712968" cy="39703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ADDETTI AZIENDE AGRARIE</a:t>
            </a:r>
          </a:p>
          <a:p>
            <a:pPr algn="ctr"/>
            <a:r>
              <a:rPr lang="it-I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(Delibera Giunta Esecutiva Scuola)</a:t>
            </a:r>
          </a:p>
          <a:p>
            <a:pPr algn="ctr"/>
            <a:endParaRPr lang="it-IT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Foglio </a:t>
            </a:r>
            <a:r>
              <a:rPr lang="it-IT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Excel traduce in posti il </a:t>
            </a:r>
            <a:r>
              <a:rPr lang="it-I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fabbisogno</a:t>
            </a:r>
          </a:p>
          <a:p>
            <a:pPr algn="ctr"/>
            <a:r>
              <a:rPr lang="it-I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calcolato </a:t>
            </a:r>
            <a:r>
              <a:rPr lang="it-IT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base a: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Tipo ed estensione coltivazioni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Allevamento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Attività commerciali e Ristorazione, alloggio, vendita </a:t>
            </a:r>
          </a:p>
          <a:p>
            <a:pPr algn="ctr"/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539552" y="404664"/>
            <a:ext cx="7992888" cy="8640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ORGANICO DI </a:t>
            </a:r>
            <a:r>
              <a:rPr lang="it-IT" sz="4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DIRITTO</a:t>
            </a:r>
            <a:endParaRPr lang="it-IT" sz="4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150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79512" y="1412776"/>
            <a:ext cx="8712968" cy="55092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ASSISTENTI TECNICI</a:t>
            </a:r>
          </a:p>
          <a:p>
            <a:pPr algn="ctr"/>
            <a:r>
              <a:rPr lang="it-I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(Delibera giunta esecutiva scuole)</a:t>
            </a:r>
          </a:p>
          <a:p>
            <a:pPr algn="ctr"/>
            <a:endParaRPr lang="it-IT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Tipologie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Criticità connesse al budget Ministeriale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«Modello» base di calcolo (24 ore di assistenza)</a:t>
            </a:r>
          </a:p>
          <a:p>
            <a:pPr algn="ctr"/>
            <a:endParaRPr lang="it-IT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Strategie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Sfruttare posti presumibilmente vuoti in base a: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Richieste delle scuole rispetto alla dotazione dell’anno precedente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robabili pensionamenti </a:t>
            </a:r>
          </a:p>
          <a:p>
            <a:pPr lvl="1"/>
            <a:endParaRPr lang="it-IT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539552" y="404664"/>
            <a:ext cx="7992888" cy="8640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ORGANICO DI </a:t>
            </a:r>
            <a:r>
              <a:rPr lang="it-IT" sz="4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DIRITTO</a:t>
            </a:r>
            <a:endParaRPr lang="it-IT" sz="4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32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79512" y="1268760"/>
            <a:ext cx="8712968" cy="489364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ASS. AMM.VI e COLL. SCOLASTICI</a:t>
            </a:r>
          </a:p>
          <a:p>
            <a:pPr algn="ctr"/>
            <a:r>
              <a:rPr lang="it-I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(Parametri S.I.D.I.)</a:t>
            </a:r>
          </a:p>
          <a:p>
            <a:pPr algn="ctr"/>
            <a:endParaRPr lang="it-IT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Alunni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il S.I.D.I. li estrapola da altre funzioni (non gestibile)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Alunni «H»  dati forniti dai colleghi degli A.T.PP.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Accantonamento posti  Ex co.co.co. 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 Ex L.S.U.         (circolare </a:t>
            </a:r>
            <a:r>
              <a:rPr lang="it-I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M.i.u.r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Numero edifici (sedi)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Caso particolare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C.P.I.A.  circolare </a:t>
            </a:r>
            <a:r>
              <a:rPr lang="it-I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M.i.u.r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endParaRPr lang="it-IT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N.B.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per quanto riguarda gli assistenti amministrativi, nel numero degli alunni nei Convitti si considerano anche </a:t>
            </a:r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«Convittori e Semi-Convittori»</a:t>
            </a:r>
            <a:endParaRPr lang="it-IT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539552" y="404664"/>
            <a:ext cx="7992888" cy="8640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ORGANICO DI </a:t>
            </a:r>
            <a:r>
              <a:rPr lang="it-IT" sz="4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DIRITTO</a:t>
            </a:r>
            <a:endParaRPr lang="it-IT" sz="4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015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79512" y="1268760"/>
            <a:ext cx="8712968" cy="357020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2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ASSISTENTI AMMINISTRATIVI</a:t>
            </a:r>
          </a:p>
          <a:p>
            <a:pPr algn="ctr"/>
            <a:endParaRPr lang="it-IT" sz="900" b="1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ctr"/>
            <a:r>
              <a:rPr lang="it-IT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Nei 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Convitti </a:t>
            </a:r>
            <a:r>
              <a:rPr lang="it-IT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si devono contare gli alunni di:</a:t>
            </a:r>
          </a:p>
          <a:p>
            <a:pPr algn="ctr"/>
            <a:r>
              <a:rPr lang="it-IT" sz="2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«Convittori e Semi-Convittori»</a:t>
            </a:r>
          </a:p>
          <a:p>
            <a:endParaRPr lang="it-IT" sz="1100" b="1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ctr"/>
            <a:r>
              <a:rPr lang="it-IT" sz="2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COLLABORATORI SCOLASTICI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«Convittori </a:t>
            </a:r>
            <a:r>
              <a:rPr lang="it-IT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 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Semi-Convittori</a:t>
            </a:r>
            <a:r>
              <a:rPr lang="it-IT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»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Alunni tempo pieno/prolungato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it-IT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Alunni totali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it-IT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Alunni 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«H»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it-IT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Numero sedi</a:t>
            </a:r>
          </a:p>
        </p:txBody>
      </p:sp>
      <p:sp>
        <p:nvSpPr>
          <p:cNvPr id="2" name="Rettangolo 1"/>
          <p:cNvSpPr/>
          <p:nvPr/>
        </p:nvSpPr>
        <p:spPr>
          <a:xfrm>
            <a:off x="539552" y="404664"/>
            <a:ext cx="7992888" cy="8640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ORGANICO DI </a:t>
            </a:r>
            <a:r>
              <a:rPr lang="it-IT" sz="4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DIRITTO</a:t>
            </a:r>
            <a:endParaRPr lang="it-IT" sz="4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79512" y="4838968"/>
            <a:ext cx="8712968" cy="190821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26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PARAMETRI USR</a:t>
            </a:r>
          </a:p>
          <a:p>
            <a:pPr algn="ctr"/>
            <a:endParaRPr lang="it-IT" sz="2600" b="1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it-IT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Aggiungere posti per scuole che «prestano» personale agli A.T.PP.</a:t>
            </a:r>
          </a:p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it-IT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Non abbiano fatto domanda di mobilità in altra scuola e siano in servizio da almeno un anno negli Uffici</a:t>
            </a:r>
          </a:p>
        </p:txBody>
      </p:sp>
    </p:spTree>
    <p:extLst>
      <p:ext uri="{BB962C8B-B14F-4D97-AF65-F5344CB8AC3E}">
        <p14:creationId xmlns:p14="http://schemas.microsoft.com/office/powerpoint/2010/main" val="2680671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79512" y="1415678"/>
            <a:ext cx="8712968" cy="10772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DEFINIZIONE ORGANICO DI DIRITTO</a:t>
            </a:r>
          </a:p>
          <a:p>
            <a:pPr algn="ctr"/>
            <a:endParaRPr lang="it-IT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Tabellare S.I.D.I.</a:t>
            </a:r>
            <a:r>
              <a:rPr lang="it-IT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&lt; 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Budget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M.i.u.r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Rettangolo 1"/>
          <p:cNvSpPr/>
          <p:nvPr/>
        </p:nvSpPr>
        <p:spPr>
          <a:xfrm>
            <a:off x="539552" y="260648"/>
            <a:ext cx="7992888" cy="7200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ORGANICO DI </a:t>
            </a:r>
            <a:r>
              <a:rPr lang="it-IT" sz="4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DIRITTO</a:t>
            </a:r>
            <a:endParaRPr lang="it-IT" sz="4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79512" y="2912745"/>
            <a:ext cx="8712968" cy="31085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DISTRIBUZIONE U.S.R.</a:t>
            </a:r>
          </a:p>
          <a:p>
            <a:pPr algn="ctr"/>
            <a:endParaRPr lang="it-IT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Posti minimi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Tabellare S.I.D.I.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Criterio storico  Confronto tabellare S.I.D.I. anno odierno con quello dell’anno precedente se aumentare o diminuire rispetto all’anno precedente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Profilo Ass. amm.vo  minimo 3 posti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Non creare sovrannumero nelle scuole dove si accantonano posti ex co.co.co ed ex LSU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Mitigazione di incremento-decremento posti rispetto all’anno precedente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Es. non più di 2 posti in aumento-diminuzione (budget e politica scolastica)</a:t>
            </a:r>
            <a:endParaRPr lang="it-IT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4829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nde">
  <a:themeElements>
    <a:clrScheme name="Onde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nde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nde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492</TotalTime>
  <Words>712</Words>
  <Application>Microsoft Office PowerPoint</Application>
  <PresentationFormat>Presentazione su schermo (4:3)</PresentationFormat>
  <Paragraphs>129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6" baseType="lpstr">
      <vt:lpstr>Onde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17 Gennaio 2020  Organici A.t.a.  Giornata di Formazione del Personale degli Ambiti Territoriali</dc:title>
  <dc:creator>Vacca Mauro</dc:creator>
  <cp:lastModifiedBy>Administrator</cp:lastModifiedBy>
  <cp:revision>71</cp:revision>
  <dcterms:created xsi:type="dcterms:W3CDTF">2020-01-13T06:56:59Z</dcterms:created>
  <dcterms:modified xsi:type="dcterms:W3CDTF">2020-02-17T11:28:09Z</dcterms:modified>
</cp:coreProperties>
</file>