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08" r:id="rId2"/>
    <p:sldId id="327" r:id="rId3"/>
    <p:sldId id="309" r:id="rId4"/>
    <p:sldId id="311" r:id="rId5"/>
    <p:sldId id="312" r:id="rId6"/>
    <p:sldId id="313" r:id="rId7"/>
    <p:sldId id="314" r:id="rId8"/>
    <p:sldId id="315" r:id="rId9"/>
    <p:sldId id="316" r:id="rId10"/>
    <p:sldId id="319" r:id="rId11"/>
    <p:sldId id="320" r:id="rId12"/>
    <p:sldId id="326" r:id="rId13"/>
    <p:sldId id="321" r:id="rId14"/>
    <p:sldId id="322" r:id="rId15"/>
    <p:sldId id="323" r:id="rId16"/>
    <p:sldId id="324" r:id="rId17"/>
    <p:sldId id="325" r:id="rId18"/>
  </p:sldIdLst>
  <p:sldSz cx="9144000" cy="6858000" type="screen4x3"/>
  <p:notesSz cx="6784975" cy="9906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DBFF"/>
    <a:srgbClr val="61FFA8"/>
    <a:srgbClr val="D5D000"/>
    <a:srgbClr val="FFC9C9"/>
    <a:srgbClr val="E8D9F3"/>
    <a:srgbClr val="79DCFF"/>
    <a:srgbClr val="FFDA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7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3338" y="0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F772C-31E4-4AD1-99F5-9DDF66D09513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2925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3338" y="9409113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9361CF-E3B1-45D5-B7E6-4465D9B6FF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8240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egnaposto immagine diapositiva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20483" name="Segnaposto numero diapositiva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D587D4-65CC-45DB-B00D-DEE8CEDF715D}" type="slidenum">
              <a:rPr lang="it-IT" smtClean="0"/>
              <a:pPr/>
              <a:t>1</a:t>
            </a:fld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9570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09571" name="Segnaposto numero diapositiva 7"/>
          <p:cNvSpPr txBox="1">
            <a:spLocks noGrp="1"/>
          </p:cNvSpPr>
          <p:nvPr/>
        </p:nvSpPr>
        <p:spPr bwMode="auto">
          <a:xfrm>
            <a:off x="3843549" y="9410145"/>
            <a:ext cx="2941426" cy="49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defTabSz="758825" eaLnBrk="0" hangingPunct="0"/>
            <a:fld id="{A2759D11-0D30-4A3B-9FB8-C115A1E18BED}" type="slidenum">
              <a:rPr lang="it-IT" sz="1000" i="1">
                <a:latin typeface="Times New Roman" pitchFamily="18" charset="0"/>
              </a:rPr>
              <a:pPr algn="r" defTabSz="758825" eaLnBrk="0" hangingPunct="0"/>
              <a:t>17</a:t>
            </a:fld>
            <a:endParaRPr lang="it-IT" sz="1000" i="1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egnaposto immagine diapositiva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20483" name="Segnaposto numero diapositiva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D587D4-65CC-45DB-B00D-DEE8CEDF715D}" type="slidenum">
              <a:rPr lang="it-IT" smtClean="0"/>
              <a:pPr/>
              <a:t>2</a:t>
            </a:fld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0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22531" name="Segnaposto numero diapositiva 9"/>
          <p:cNvSpPr txBox="1">
            <a:spLocks noGrp="1"/>
          </p:cNvSpPr>
          <p:nvPr/>
        </p:nvSpPr>
        <p:spPr bwMode="auto">
          <a:xfrm>
            <a:off x="3843549" y="9410145"/>
            <a:ext cx="2941426" cy="49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defTabSz="758825" eaLnBrk="0" hangingPunct="0"/>
            <a:fld id="{4DDF6AB5-D903-4986-A25E-804A3661648D}" type="slidenum">
              <a:rPr lang="it-IT" sz="1000" i="1">
                <a:latin typeface="Times New Roman" pitchFamily="18" charset="0"/>
              </a:rPr>
              <a:pPr algn="r" defTabSz="758825" eaLnBrk="0" hangingPunct="0"/>
              <a:t>3</a:t>
            </a:fld>
            <a:endParaRPr lang="it-IT" sz="1000" i="1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0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22531" name="Segnaposto numero diapositiva 9"/>
          <p:cNvSpPr txBox="1">
            <a:spLocks noGrp="1"/>
          </p:cNvSpPr>
          <p:nvPr/>
        </p:nvSpPr>
        <p:spPr bwMode="auto">
          <a:xfrm>
            <a:off x="3843549" y="9410145"/>
            <a:ext cx="2941426" cy="49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defTabSz="758825" eaLnBrk="0" hangingPunct="0"/>
            <a:fld id="{4DDF6AB5-D903-4986-A25E-804A3661648D}" type="slidenum">
              <a:rPr lang="it-IT" sz="1000" i="1">
                <a:latin typeface="Times New Roman" pitchFamily="18" charset="0"/>
              </a:rPr>
              <a:pPr algn="r" defTabSz="758825" eaLnBrk="0" hangingPunct="0"/>
              <a:t>4</a:t>
            </a:fld>
            <a:endParaRPr lang="it-IT" sz="1000" i="1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0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22531" name="Segnaposto numero diapositiva 9"/>
          <p:cNvSpPr txBox="1">
            <a:spLocks noGrp="1"/>
          </p:cNvSpPr>
          <p:nvPr/>
        </p:nvSpPr>
        <p:spPr bwMode="auto">
          <a:xfrm>
            <a:off x="3843549" y="9410145"/>
            <a:ext cx="2941426" cy="49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defTabSz="758825" eaLnBrk="0" hangingPunct="0"/>
            <a:fld id="{4DDF6AB5-D903-4986-A25E-804A3661648D}" type="slidenum">
              <a:rPr lang="it-IT" sz="1000" i="1">
                <a:latin typeface="Times New Roman" pitchFamily="18" charset="0"/>
              </a:rPr>
              <a:pPr algn="r" defTabSz="758825" eaLnBrk="0" hangingPunct="0"/>
              <a:t>5</a:t>
            </a:fld>
            <a:endParaRPr lang="it-IT" sz="1000" i="1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0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22531" name="Segnaposto numero diapositiva 9"/>
          <p:cNvSpPr txBox="1">
            <a:spLocks noGrp="1"/>
          </p:cNvSpPr>
          <p:nvPr/>
        </p:nvSpPr>
        <p:spPr bwMode="auto">
          <a:xfrm>
            <a:off x="3843549" y="9410145"/>
            <a:ext cx="2941426" cy="49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defTabSz="758825" eaLnBrk="0" hangingPunct="0"/>
            <a:fld id="{4DDF6AB5-D903-4986-A25E-804A3661648D}" type="slidenum">
              <a:rPr lang="it-IT" sz="1000" i="1">
                <a:latin typeface="Times New Roman" pitchFamily="18" charset="0"/>
              </a:rPr>
              <a:pPr algn="r" defTabSz="758825" eaLnBrk="0" hangingPunct="0"/>
              <a:t>13</a:t>
            </a:fld>
            <a:endParaRPr lang="it-IT" sz="1000" i="1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0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22531" name="Segnaposto numero diapositiva 9"/>
          <p:cNvSpPr txBox="1">
            <a:spLocks noGrp="1"/>
          </p:cNvSpPr>
          <p:nvPr/>
        </p:nvSpPr>
        <p:spPr bwMode="auto">
          <a:xfrm>
            <a:off x="3843549" y="9410145"/>
            <a:ext cx="2941426" cy="49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defTabSz="758825" eaLnBrk="0" hangingPunct="0"/>
            <a:fld id="{4DDF6AB5-D903-4986-A25E-804A3661648D}" type="slidenum">
              <a:rPr lang="it-IT" sz="1000" i="1">
                <a:latin typeface="Times New Roman" pitchFamily="18" charset="0"/>
              </a:rPr>
              <a:pPr algn="r" defTabSz="758825" eaLnBrk="0" hangingPunct="0"/>
              <a:t>14</a:t>
            </a:fld>
            <a:endParaRPr lang="it-IT" sz="1000" i="1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0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22531" name="Segnaposto numero diapositiva 9"/>
          <p:cNvSpPr txBox="1">
            <a:spLocks noGrp="1"/>
          </p:cNvSpPr>
          <p:nvPr/>
        </p:nvSpPr>
        <p:spPr bwMode="auto">
          <a:xfrm>
            <a:off x="3843549" y="9410145"/>
            <a:ext cx="2941426" cy="49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defTabSz="758825" eaLnBrk="0" hangingPunct="0"/>
            <a:fld id="{4DDF6AB5-D903-4986-A25E-804A3661648D}" type="slidenum">
              <a:rPr lang="it-IT" sz="1000" i="1">
                <a:latin typeface="Times New Roman" pitchFamily="18" charset="0"/>
              </a:rPr>
              <a:pPr algn="r" defTabSz="758825" eaLnBrk="0" hangingPunct="0"/>
              <a:t>15</a:t>
            </a:fld>
            <a:endParaRPr lang="it-IT" sz="1000" i="1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0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22531" name="Segnaposto numero diapositiva 9"/>
          <p:cNvSpPr txBox="1">
            <a:spLocks noGrp="1"/>
          </p:cNvSpPr>
          <p:nvPr/>
        </p:nvSpPr>
        <p:spPr bwMode="auto">
          <a:xfrm>
            <a:off x="3843549" y="9410145"/>
            <a:ext cx="2941426" cy="49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defTabSz="758825" eaLnBrk="0" hangingPunct="0"/>
            <a:fld id="{4DDF6AB5-D903-4986-A25E-804A3661648D}" type="slidenum">
              <a:rPr lang="it-IT" sz="1000" i="1">
                <a:latin typeface="Times New Roman" pitchFamily="18" charset="0"/>
              </a:rPr>
              <a:pPr algn="r" defTabSz="758825" eaLnBrk="0" hangingPunct="0"/>
              <a:t>16</a:t>
            </a:fld>
            <a:endParaRPr lang="it-IT" sz="1000" i="1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19/02/2020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egnaposto contenuto 8"/>
          <p:cNvSpPr>
            <a:spLocks noGrp="1"/>
          </p:cNvSpPr>
          <p:nvPr>
            <p:ph sz="half" idx="2"/>
          </p:nvPr>
        </p:nvSpPr>
        <p:spPr bwMode="auto">
          <a:xfrm>
            <a:off x="1828080" y="3566760"/>
            <a:ext cx="4040065" cy="64807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it-IT" sz="6600" b="1" dirty="0" smtClean="0"/>
              <a:t>CALCOLO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-545856" y="582612"/>
            <a:ext cx="9969012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3200" b="1" dirty="0" smtClean="0">
                <a:solidFill>
                  <a:schemeClr val="accent2"/>
                </a:solidFill>
              </a:rPr>
              <a:t>Personale Educativo</a:t>
            </a:r>
          </a:p>
          <a:p>
            <a:pPr algn="ctr" defTabSz="762000">
              <a:defRPr/>
            </a:pPr>
            <a:r>
              <a:rPr lang="it-IT" sz="3200" b="1" dirty="0" smtClean="0">
                <a:solidFill>
                  <a:schemeClr val="accent2"/>
                </a:solidFill>
              </a:rPr>
              <a:t>La Determinazione delle Dotazioni Organiche</a:t>
            </a:r>
            <a:endParaRPr lang="it-IT" sz="24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0478" y="2689332"/>
            <a:ext cx="2178899" cy="2402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74032"/>
            <a:ext cx="558312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CasellaDiTesto 13"/>
          <p:cNvSpPr txBox="1">
            <a:spLocks noChangeArrowheads="1"/>
          </p:cNvSpPr>
          <p:nvPr/>
        </p:nvSpPr>
        <p:spPr bwMode="auto">
          <a:xfrm>
            <a:off x="5868145" y="188914"/>
            <a:ext cx="292123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smtClean="0"/>
              <a:t>M.I. </a:t>
            </a:r>
            <a:r>
              <a:rPr lang="it-IT" i="1" dirty="0"/>
              <a:t>Dr. Sergio Repetto</a:t>
            </a:r>
          </a:p>
        </p:txBody>
      </p:sp>
      <p:sp>
        <p:nvSpPr>
          <p:cNvPr id="19464" name="Rettangolo 16"/>
          <p:cNvSpPr>
            <a:spLocks noChangeArrowheads="1"/>
          </p:cNvSpPr>
          <p:nvPr/>
        </p:nvSpPr>
        <p:spPr bwMode="auto">
          <a:xfrm>
            <a:off x="902274" y="1550194"/>
            <a:ext cx="5603025" cy="4976731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902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57721" y="1508760"/>
            <a:ext cx="7776864" cy="615008"/>
          </a:xfrm>
          <a:prstGeom prst="rect">
            <a:avLst/>
          </a:prstGeom>
          <a:solidFill>
            <a:srgbClr val="FFFF8B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 DI </a:t>
            </a:r>
            <a:r>
              <a:rPr lang="it-IT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FATTO </a:t>
            </a:r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EDUCATORI A.S. 2017/2018</a:t>
            </a:r>
          </a:p>
        </p:txBody>
      </p:sp>
      <p:sp>
        <p:nvSpPr>
          <p:cNvPr id="5" name="Rettangolo 4"/>
          <p:cNvSpPr/>
          <p:nvPr/>
        </p:nvSpPr>
        <p:spPr>
          <a:xfrm>
            <a:off x="137161" y="2320290"/>
            <a:ext cx="8846526" cy="9932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50" dirty="0" smtClean="0">
                <a:solidFill>
                  <a:schemeClr val="tx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IL D.G. DELL’U.S.R. SARDEGNA CON DECRETO N° </a:t>
            </a:r>
            <a:r>
              <a:rPr lang="it-IT" sz="16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14102</a:t>
            </a:r>
            <a:r>
              <a:rPr lang="it-IT" sz="1650" dirty="0" smtClean="0">
                <a:solidFill>
                  <a:schemeClr val="tx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DEL </a:t>
            </a:r>
            <a:r>
              <a:rPr lang="it-IT" sz="16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03.10.2017</a:t>
            </a:r>
            <a:r>
              <a:rPr lang="it-IT" sz="1650" dirty="0" smtClean="0">
                <a:solidFill>
                  <a:schemeClr val="tx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DI SUA INIZIATIVA ATTRIBUISCE ULTERIORI </a:t>
            </a:r>
            <a:r>
              <a:rPr lang="it-IT" sz="165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it-IT" sz="1650" dirty="0" smtClean="0">
                <a:solidFill>
                  <a:schemeClr val="tx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POSTI ALL’ORGANICO DEGLI EDUCATORI MEDIANTE COMPENSAZIONE CON L’ORGANICO DEL PERSONALE DOCENTE PER UN TOTALE DI </a:t>
            </a:r>
            <a:r>
              <a:rPr lang="it-IT" sz="1650" b="1" dirty="0" smtClean="0">
                <a:solidFill>
                  <a:srgbClr val="FF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163</a:t>
            </a:r>
            <a:r>
              <a:rPr lang="it-IT" sz="1650" dirty="0" smtClean="0">
                <a:solidFill>
                  <a:schemeClr val="tx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POSTI</a:t>
            </a:r>
            <a:endParaRPr lang="it-IT" sz="1650" dirty="0">
              <a:solidFill>
                <a:schemeClr val="tx1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161778" y="3474720"/>
            <a:ext cx="6768752" cy="51666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RIPARTIZIONE PROVINCIALE </a:t>
            </a: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163</a:t>
            </a:r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POSTI</a:t>
            </a: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298175"/>
              </p:ext>
            </p:extLst>
          </p:nvPr>
        </p:nvGraphicFramePr>
        <p:xfrm>
          <a:off x="217992" y="4008448"/>
          <a:ext cx="8656321" cy="2392353"/>
        </p:xfrm>
        <a:graphic>
          <a:graphicData uri="http://schemas.openxmlformats.org/drawingml/2006/table">
            <a:tbl>
              <a:tblPr firstRow="1" firstCol="1" bandRow="1"/>
              <a:tblGrid>
                <a:gridCol w="1818555"/>
                <a:gridCol w="1964040"/>
                <a:gridCol w="1964040"/>
                <a:gridCol w="1818555"/>
                <a:gridCol w="1091131"/>
              </a:tblGrid>
              <a:tr h="581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</a:rPr>
                        <a:t>PROVINCIA</a:t>
                      </a:r>
                      <a:endParaRPr lang="it-IT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</a:rPr>
                        <a:t>POSTI </a:t>
                      </a:r>
                      <a:r>
                        <a:rPr lang="it-IT" sz="1400" b="1" dirty="0" smtClean="0">
                          <a:effectLst/>
                          <a:latin typeface="Times New Roman"/>
                          <a:ea typeface="Times New Roman"/>
                        </a:rPr>
                        <a:t>CONVITTO </a:t>
                      </a: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</a:rPr>
                        <a:t>MASCHILE</a:t>
                      </a:r>
                      <a:endParaRPr lang="it-IT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</a:rPr>
                        <a:t>POSTI </a:t>
                      </a:r>
                      <a:r>
                        <a:rPr lang="it-IT" sz="1400" b="1" dirty="0" smtClean="0">
                          <a:effectLst/>
                          <a:latin typeface="Times New Roman"/>
                          <a:ea typeface="Times New Roman"/>
                        </a:rPr>
                        <a:t>CONVITTO </a:t>
                      </a: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</a:rPr>
                        <a:t>FEMMINILE</a:t>
                      </a:r>
                      <a:endParaRPr lang="it-IT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</a:rPr>
                        <a:t>POSTI SEMI </a:t>
                      </a:r>
                      <a:r>
                        <a:rPr lang="it-IT" sz="1400" b="1" dirty="0" smtClean="0">
                          <a:effectLst/>
                          <a:latin typeface="Times New Roman"/>
                          <a:ea typeface="Times New Roman"/>
                        </a:rPr>
                        <a:t>CONVITTO</a:t>
                      </a:r>
                      <a:endParaRPr lang="it-IT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</a:rPr>
                        <a:t>TOTALE</a:t>
                      </a:r>
                      <a:endParaRPr lang="it-IT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</a:rPr>
                        <a:t>C.M. di </a:t>
                      </a:r>
                      <a:r>
                        <a:rPr lang="it-IT" sz="1400" b="1" dirty="0" smtClean="0">
                          <a:effectLst/>
                          <a:latin typeface="Times New Roman"/>
                          <a:ea typeface="Times New Roman"/>
                        </a:rPr>
                        <a:t>CAGLIARI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</a:rPr>
                        <a:t>+ </a:t>
                      </a:r>
                      <a:endParaRPr lang="it-IT" sz="14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effectLst/>
                          <a:latin typeface="Times New Roman"/>
                          <a:ea typeface="Times New Roman"/>
                        </a:rPr>
                        <a:t>SUD </a:t>
                      </a: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</a:rPr>
                        <a:t>SARDEGNA</a:t>
                      </a:r>
                      <a:endParaRPr lang="it-IT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it-I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it-I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  <a:latin typeface="Times New Roman"/>
                          <a:ea typeface="Times New Roman"/>
                        </a:rPr>
                        <a:t>48</a:t>
                      </a:r>
                      <a:endParaRPr lang="it-I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  <a:latin typeface="Times New Roman"/>
                          <a:ea typeface="Times New Roman"/>
                        </a:rPr>
                        <a:t>58</a:t>
                      </a:r>
                      <a:endParaRPr lang="it-I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6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</a:rPr>
                        <a:t>SASSARI</a:t>
                      </a:r>
                      <a:endParaRPr lang="it-IT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  <a:latin typeface="Times New Roman"/>
                          <a:ea typeface="Times New Roman"/>
                        </a:rPr>
                        <a:t>26</a:t>
                      </a:r>
                      <a:endParaRPr lang="it-I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  <a:latin typeface="Times New Roman"/>
                          <a:ea typeface="Times New Roman"/>
                        </a:rPr>
                        <a:t>17</a:t>
                      </a:r>
                      <a:endParaRPr lang="it-I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  <a:latin typeface="Times New Roman"/>
                          <a:ea typeface="Times New Roman"/>
                        </a:rPr>
                        <a:t>27</a:t>
                      </a:r>
                      <a:endParaRPr lang="it-I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  <a:latin typeface="Times New Roman"/>
                          <a:ea typeface="Times New Roman"/>
                        </a:rPr>
                        <a:t>70</a:t>
                      </a:r>
                      <a:endParaRPr lang="it-I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6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</a:rPr>
                        <a:t>NUORO</a:t>
                      </a:r>
                      <a:endParaRPr lang="it-IT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it-I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it-I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it-I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it-I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6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Times New Roman"/>
                          <a:ea typeface="Times New Roman"/>
                        </a:rPr>
                        <a:t>ORISTANO</a:t>
                      </a:r>
                      <a:endParaRPr lang="it-IT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it-I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it-I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it-I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  <a:latin typeface="Times New Roman"/>
                          <a:ea typeface="Times New Roman"/>
                        </a:rPr>
                        <a:t>23</a:t>
                      </a:r>
                      <a:endParaRPr lang="it-IT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949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000" b="1" dirty="0">
                          <a:effectLst/>
                          <a:latin typeface="Times New Roman"/>
                          <a:ea typeface="Times New Roman"/>
                        </a:rPr>
                        <a:t>TOTALE</a:t>
                      </a:r>
                      <a:endParaRPr lang="it-IT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it-IT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it-IT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it-IT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000" b="1" dirty="0" smtClean="0">
                          <a:effectLst/>
                          <a:latin typeface="Times New Roman"/>
                          <a:ea typeface="Times New Roman"/>
                        </a:rPr>
                        <a:t>163</a:t>
                      </a:r>
                      <a:endParaRPr lang="it-IT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065628" y="668502"/>
            <a:ext cx="6995160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200" b="1" dirty="0" smtClean="0">
                <a:solidFill>
                  <a:schemeClr val="accent2"/>
                </a:solidFill>
              </a:rPr>
              <a:t>La Determinazione delle Dotazioni Organiche </a:t>
            </a:r>
          </a:p>
          <a:p>
            <a:pPr algn="ctr" defTabSz="762000">
              <a:defRPr/>
            </a:pPr>
            <a:r>
              <a:rPr lang="it-IT" sz="2200" b="1" dirty="0" smtClean="0">
                <a:solidFill>
                  <a:schemeClr val="accent2"/>
                </a:solidFill>
              </a:rPr>
              <a:t>2 Caso di Studio</a:t>
            </a:r>
            <a:endParaRPr lang="it-IT" sz="22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3379" y="27801"/>
            <a:ext cx="558312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sellaDiTesto 75"/>
          <p:cNvSpPr txBox="1">
            <a:spLocks noChangeArrowheads="1"/>
          </p:cNvSpPr>
          <p:nvPr/>
        </p:nvSpPr>
        <p:spPr bwMode="auto">
          <a:xfrm>
            <a:off x="6420144" y="187622"/>
            <a:ext cx="256354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smtClean="0"/>
              <a:t>M.I. </a:t>
            </a:r>
            <a:r>
              <a:rPr lang="it-IT" i="1" dirty="0"/>
              <a:t>Dr. Sergio Repetto</a:t>
            </a:r>
          </a:p>
        </p:txBody>
      </p:sp>
    </p:spTree>
    <p:extLst>
      <p:ext uri="{BB962C8B-B14F-4D97-AF65-F5344CB8AC3E}">
        <p14:creationId xmlns:p14="http://schemas.microsoft.com/office/powerpoint/2010/main" val="47994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57721" y="1484794"/>
            <a:ext cx="7776864" cy="61500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 DI </a:t>
            </a:r>
            <a:r>
              <a:rPr lang="it-IT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FATTO </a:t>
            </a:r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EDUCATORI A.S. 2017/2018</a:t>
            </a:r>
          </a:p>
        </p:txBody>
      </p:sp>
      <p:sp>
        <p:nvSpPr>
          <p:cNvPr id="5" name="Rettangolo 4"/>
          <p:cNvSpPr/>
          <p:nvPr/>
        </p:nvSpPr>
        <p:spPr>
          <a:xfrm>
            <a:off x="137161" y="2251710"/>
            <a:ext cx="8846526" cy="9932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50" dirty="0" smtClean="0">
                <a:solidFill>
                  <a:schemeClr val="tx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IL D.G. DELL’U.S.R. SARDEGNA CON DECRETO N° </a:t>
            </a:r>
            <a:r>
              <a:rPr lang="it-IT" sz="16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14102</a:t>
            </a:r>
            <a:r>
              <a:rPr lang="it-IT" sz="1650" dirty="0" smtClean="0">
                <a:solidFill>
                  <a:schemeClr val="tx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DEL </a:t>
            </a:r>
            <a:r>
              <a:rPr lang="it-IT" sz="16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03.10.2017</a:t>
            </a:r>
            <a:r>
              <a:rPr lang="it-IT" sz="1650" dirty="0" smtClean="0">
                <a:solidFill>
                  <a:schemeClr val="tx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DI SUA INIZIATIVA ATTRIBUISCE ULTERIORI </a:t>
            </a:r>
            <a:r>
              <a:rPr lang="it-IT" sz="165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it-IT" sz="1650" dirty="0" smtClean="0">
                <a:solidFill>
                  <a:schemeClr val="tx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POSTI ALL’ORGANICO DEGLI EDUCATORI MEDIANTE COMPENSAZIONE CON L’ORGANICO DEL PERSONALE DOCENTE PER UN TOTALE DI </a:t>
            </a:r>
            <a:r>
              <a:rPr lang="it-IT" sz="1650" b="1" dirty="0" smtClean="0">
                <a:solidFill>
                  <a:srgbClr val="FF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163</a:t>
            </a:r>
            <a:r>
              <a:rPr lang="it-IT" sz="1650" dirty="0" smtClean="0">
                <a:solidFill>
                  <a:schemeClr val="tx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POSTI</a:t>
            </a:r>
            <a:endParaRPr lang="it-IT" sz="1650" dirty="0">
              <a:solidFill>
                <a:schemeClr val="tx1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065628" y="668502"/>
            <a:ext cx="6995160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200" b="1" dirty="0" smtClean="0">
                <a:solidFill>
                  <a:schemeClr val="accent2"/>
                </a:solidFill>
              </a:rPr>
              <a:t>La Determinazione delle Dotazioni Organiche </a:t>
            </a:r>
          </a:p>
          <a:p>
            <a:pPr algn="ctr" defTabSz="762000">
              <a:defRPr/>
            </a:pPr>
            <a:r>
              <a:rPr lang="it-IT" sz="2200" b="1" dirty="0" smtClean="0">
                <a:solidFill>
                  <a:schemeClr val="accent2"/>
                </a:solidFill>
              </a:rPr>
              <a:t>2 Caso di Studio</a:t>
            </a:r>
            <a:endParaRPr lang="it-IT" sz="22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3539" y="77607"/>
            <a:ext cx="558312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sellaDiTesto 75"/>
          <p:cNvSpPr txBox="1">
            <a:spLocks noChangeArrowheads="1"/>
          </p:cNvSpPr>
          <p:nvPr/>
        </p:nvSpPr>
        <p:spPr bwMode="auto">
          <a:xfrm>
            <a:off x="6311851" y="188914"/>
            <a:ext cx="2509179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smtClean="0"/>
              <a:t>M.I. </a:t>
            </a:r>
            <a:r>
              <a:rPr lang="it-IT" i="1" dirty="0"/>
              <a:t>Dr. Sergio Repetto</a:t>
            </a:r>
          </a:p>
        </p:txBody>
      </p:sp>
      <p:sp>
        <p:nvSpPr>
          <p:cNvPr id="3" name="Freccia in giù 2"/>
          <p:cNvSpPr/>
          <p:nvPr/>
        </p:nvSpPr>
        <p:spPr bwMode="auto">
          <a:xfrm>
            <a:off x="2581715" y="3256424"/>
            <a:ext cx="4083148" cy="389270"/>
          </a:xfrm>
          <a:prstGeom prst="downArrow">
            <a:avLst/>
          </a:prstGeom>
          <a:solidFill>
            <a:srgbClr val="FFFF8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ttangolo 14"/>
          <p:cNvSpPr/>
          <p:nvPr/>
        </p:nvSpPr>
        <p:spPr bwMode="auto">
          <a:xfrm>
            <a:off x="2743201" y="3645695"/>
            <a:ext cx="4167553" cy="492443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anose="02030602050306030303" pitchFamily="18" charset="0"/>
              </a:rPr>
              <a:t>RIPARTIZIONE  DEI </a:t>
            </a:r>
            <a:r>
              <a:rPr kumimoji="0" lang="it-IT" sz="28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tantia" panose="02030602050306030303" pitchFamily="18" charset="0"/>
              </a:rPr>
              <a:t>10</a:t>
            </a:r>
            <a:r>
              <a:rPr kumimoji="0" lang="it-IT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anose="02030602050306030303" pitchFamily="18" charset="0"/>
              </a:rPr>
              <a:t> </a:t>
            </a:r>
            <a:r>
              <a:rPr kumimoji="0" lang="it-IT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anose="02030602050306030303" pitchFamily="18" charset="0"/>
              </a:rPr>
              <a:t>POSTI </a:t>
            </a:r>
            <a:endParaRPr kumimoji="0" lang="it-IT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anose="02030602050306030303" pitchFamily="18" charset="0"/>
            </a:endParaRPr>
          </a:p>
        </p:txBody>
      </p:sp>
      <p:cxnSp>
        <p:nvCxnSpPr>
          <p:cNvPr id="17" name="Connettore 2 16"/>
          <p:cNvCxnSpPr/>
          <p:nvPr/>
        </p:nvCxnSpPr>
        <p:spPr bwMode="auto">
          <a:xfrm flipH="1">
            <a:off x="1635369" y="4138138"/>
            <a:ext cx="2861603" cy="662463"/>
          </a:xfrm>
          <a:prstGeom prst="straightConnector1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graphicFrame>
        <p:nvGraphicFramePr>
          <p:cNvPr id="22" name="Tabel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00754"/>
              </p:ext>
            </p:extLst>
          </p:nvPr>
        </p:nvGraphicFramePr>
        <p:xfrm>
          <a:off x="137160" y="4840440"/>
          <a:ext cx="3569734" cy="1686090"/>
        </p:xfrm>
        <a:graphic>
          <a:graphicData uri="http://schemas.openxmlformats.org/drawingml/2006/table">
            <a:tbl>
              <a:tblPr firstRow="1" firstCol="1" bandRow="1"/>
              <a:tblGrid>
                <a:gridCol w="604968"/>
                <a:gridCol w="717452"/>
                <a:gridCol w="812409"/>
                <a:gridCol w="696351"/>
                <a:gridCol w="738554"/>
              </a:tblGrid>
              <a:tr h="581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PROV</a:t>
                      </a:r>
                      <a:endParaRPr lang="it-IT" sz="120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Convitto Maschile</a:t>
                      </a:r>
                      <a:endParaRPr lang="it-IT" sz="12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Convitto Femminile</a:t>
                      </a:r>
                      <a:endParaRPr lang="it-IT" sz="12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Semi Convitto</a:t>
                      </a:r>
                      <a:endParaRPr lang="it-IT" sz="12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TOTALE</a:t>
                      </a:r>
                      <a:endParaRPr lang="it-IT" sz="120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7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CA</a:t>
                      </a:r>
                      <a:endParaRPr lang="it-IT" sz="12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it-IT" sz="14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it-IT" sz="14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it-IT" sz="14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it-IT" sz="14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6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SS</a:t>
                      </a:r>
                      <a:endParaRPr lang="it-IT" sz="12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it-IT" sz="14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it-IT" sz="14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endParaRPr lang="it-IT" sz="14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6</a:t>
                      </a:r>
                      <a:endParaRPr lang="it-IT" sz="14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6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NU</a:t>
                      </a:r>
                      <a:endParaRPr lang="it-IT" sz="12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it-IT" sz="14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it-IT" sz="14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it-IT" sz="14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it-IT" sz="14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6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OR</a:t>
                      </a:r>
                      <a:endParaRPr lang="it-IT" sz="12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it-IT" sz="14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it-IT" sz="14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it-IT" sz="14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it-IT" sz="1400" b="1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" name="Ovale 23"/>
          <p:cNvSpPr/>
          <p:nvPr/>
        </p:nvSpPr>
        <p:spPr bwMode="auto">
          <a:xfrm>
            <a:off x="2373922" y="4240530"/>
            <a:ext cx="2123049" cy="457200"/>
          </a:xfrm>
          <a:prstGeom prst="ellipse">
            <a:avLst/>
          </a:prstGeom>
          <a:solidFill>
            <a:srgbClr val="FFFF8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b="1" dirty="0" smtClean="0">
                <a:latin typeface="Constantia" panose="02030602050306030303" pitchFamily="18" charset="0"/>
              </a:rPr>
              <a:t>Provinciale</a:t>
            </a:r>
            <a:endParaRPr kumimoji="0" lang="it-IT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anose="02030602050306030303" pitchFamily="18" charset="0"/>
            </a:endParaRPr>
          </a:p>
        </p:txBody>
      </p:sp>
      <p:cxnSp>
        <p:nvCxnSpPr>
          <p:cNvPr id="39" name="Connettore 2 38"/>
          <p:cNvCxnSpPr>
            <a:endCxn id="47" idx="1"/>
          </p:cNvCxnSpPr>
          <p:nvPr/>
        </p:nvCxnSpPr>
        <p:spPr bwMode="auto">
          <a:xfrm flipV="1">
            <a:off x="4623289" y="4652010"/>
            <a:ext cx="1543637" cy="774382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40" name="Connettore 2 39"/>
          <p:cNvCxnSpPr>
            <a:endCxn id="48" idx="1"/>
          </p:cNvCxnSpPr>
          <p:nvPr/>
        </p:nvCxnSpPr>
        <p:spPr bwMode="auto">
          <a:xfrm>
            <a:off x="4623290" y="5426392"/>
            <a:ext cx="1550083" cy="442605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47" name="Rettangolo 46"/>
          <p:cNvSpPr/>
          <p:nvPr/>
        </p:nvSpPr>
        <p:spPr bwMode="auto">
          <a:xfrm>
            <a:off x="6166926" y="4366260"/>
            <a:ext cx="2824088" cy="571500"/>
          </a:xfrm>
          <a:prstGeom prst="rect">
            <a:avLst/>
          </a:prstGeom>
          <a:solidFill>
            <a:srgbClr val="B9FFD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b="1" dirty="0" smtClean="0">
                <a:latin typeface="+mn-lt"/>
              </a:rPr>
              <a:t>Incremento di </a:t>
            </a:r>
            <a:r>
              <a:rPr lang="it-IT" sz="1800" b="1" dirty="0" smtClean="0">
                <a:solidFill>
                  <a:srgbClr val="FF0000"/>
                </a:solidFill>
                <a:latin typeface="+mn-lt"/>
              </a:rPr>
              <a:t>10</a:t>
            </a:r>
            <a:r>
              <a:rPr lang="it-IT" sz="1800" b="1" dirty="0" smtClean="0">
                <a:latin typeface="+mn-lt"/>
              </a:rPr>
              <a:t> </a:t>
            </a:r>
            <a:r>
              <a:rPr lang="it-IT" b="1" dirty="0" smtClean="0">
                <a:latin typeface="+mn-lt"/>
              </a:rPr>
              <a:t>posti (FORZATURA)</a:t>
            </a:r>
            <a:endParaRPr kumimoji="0" lang="it-IT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8" name="Rettangolo 47"/>
          <p:cNvSpPr/>
          <p:nvPr/>
        </p:nvSpPr>
        <p:spPr bwMode="auto">
          <a:xfrm>
            <a:off x="6173373" y="5140642"/>
            <a:ext cx="2824088" cy="1456710"/>
          </a:xfrm>
          <a:prstGeom prst="rect">
            <a:avLst/>
          </a:prstGeom>
          <a:solidFill>
            <a:srgbClr val="B9FFD9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</a:rPr>
              <a:t>6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dei 10 posti Regionali Assegnati a</a:t>
            </a:r>
            <a:r>
              <a:rPr kumimoji="0" lang="it-IT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Sassari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1600" b="1" baseline="0" dirty="0" smtClean="0"/>
              <a:t>(TUTELA</a:t>
            </a:r>
            <a:r>
              <a:rPr lang="it-IT" sz="1600" b="1" dirty="0" smtClean="0"/>
              <a:t> SOVRANNUMERARI)</a:t>
            </a:r>
            <a:endParaRPr kumimoji="0" lang="it-IT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6" name="Freccia a destra 65"/>
          <p:cNvSpPr/>
          <p:nvPr/>
        </p:nvSpPr>
        <p:spPr bwMode="auto">
          <a:xfrm>
            <a:off x="3756074" y="4937761"/>
            <a:ext cx="867215" cy="980123"/>
          </a:xfrm>
          <a:prstGeom prst="rightArrow">
            <a:avLst/>
          </a:prstGeom>
          <a:solidFill>
            <a:srgbClr val="B9FFD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37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09231"/>
              </p:ext>
            </p:extLst>
          </p:nvPr>
        </p:nvGraphicFramePr>
        <p:xfrm>
          <a:off x="107505" y="3088434"/>
          <a:ext cx="4825452" cy="3312366"/>
        </p:xfrm>
        <a:graphic>
          <a:graphicData uri="http://schemas.openxmlformats.org/drawingml/2006/table">
            <a:tbl>
              <a:tblPr/>
              <a:tblGrid>
                <a:gridCol w="540469"/>
                <a:gridCol w="1044623"/>
                <a:gridCol w="1008112"/>
                <a:gridCol w="1224136"/>
                <a:gridCol w="1008112"/>
              </a:tblGrid>
              <a:tr h="1014771">
                <a:tc>
                  <a:txBody>
                    <a:bodyPr/>
                    <a:lstStyle/>
                    <a:p>
                      <a:pPr algn="ctr" fontAlgn="ctr"/>
                      <a:endParaRPr lang="it-IT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7339" marR="7339" marT="733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smtClean="0">
                          <a:effectLst/>
                          <a:latin typeface="Arial"/>
                        </a:rPr>
                        <a:t>Richiesta effettiva convittori</a:t>
                      </a:r>
                    </a:p>
                    <a:p>
                      <a:pPr algn="ctr" fontAlgn="ctr"/>
                      <a:r>
                        <a:rPr lang="it-IT" sz="1400" b="1" i="0" u="none" strike="noStrike" dirty="0" smtClean="0">
                          <a:effectLst/>
                          <a:latin typeface="Arial"/>
                        </a:rPr>
                        <a:t> 17-18</a:t>
                      </a:r>
                      <a:endParaRPr lang="it-IT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>Assegnato</a:t>
                      </a:r>
                      <a:br>
                        <a:rPr lang="it-IT" sz="1400" b="1" i="0" u="none" strike="noStrike" dirty="0">
                          <a:effectLst/>
                          <a:latin typeface="Arial"/>
                        </a:rPr>
                      </a:br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>17-18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>Scostamento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err="1" smtClean="0">
                          <a:effectLst/>
                          <a:latin typeface="Arial"/>
                        </a:rPr>
                        <a:t>Scostam</a:t>
                      </a:r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/>
                      </a:r>
                      <a:br>
                        <a:rPr lang="it-IT" sz="1400" b="1" i="0" u="none" strike="noStrike" dirty="0">
                          <a:effectLst/>
                          <a:latin typeface="Arial"/>
                        </a:rPr>
                      </a:br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>%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5951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CA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73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-24,66%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1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SS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76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-19,74%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1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NU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-25,00%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1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OR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33,33%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19">
                <a:tc>
                  <a:txBody>
                    <a:bodyPr/>
                    <a:lstStyle/>
                    <a:p>
                      <a:pPr algn="ctr" fontAlgn="ctr"/>
                      <a:endParaRPr lang="it-IT" sz="800" b="1" i="0" u="none" strike="noStrike">
                        <a:effectLst/>
                        <a:latin typeface="Arial"/>
                      </a:endParaRPr>
                    </a:p>
                  </a:txBody>
                  <a:tcPr marL="7339" marR="7339" marT="733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179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149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-30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-16,76%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Rettangolo arrotondato 2"/>
          <p:cNvSpPr/>
          <p:nvPr/>
        </p:nvSpPr>
        <p:spPr>
          <a:xfrm>
            <a:off x="308844" y="1480230"/>
            <a:ext cx="8496944" cy="158417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Operazioni di Riequilibrio dello scostamento tra </a:t>
            </a: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DOMANDA</a:t>
            </a:r>
            <a:r>
              <a:rPr lang="it-IT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(richiesta effettiva convittori) </a:t>
            </a:r>
          </a:p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e </a:t>
            </a: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OFFERTA</a:t>
            </a:r>
            <a:r>
              <a:rPr lang="it-IT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(Budget Regionale assegnato dal </a:t>
            </a:r>
            <a:r>
              <a:rPr lang="it-IT" sz="2400" b="1" dirty="0" err="1" smtClean="0">
                <a:solidFill>
                  <a:schemeClr val="tx1"/>
                </a:solidFill>
                <a:latin typeface="Constantia" panose="02030602050306030303" pitchFamily="18" charset="0"/>
              </a:rPr>
              <a:t>Miur</a:t>
            </a:r>
            <a:r>
              <a:rPr lang="it-IT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) </a:t>
            </a:r>
            <a:endParaRPr lang="it-IT" sz="2400" b="1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1336" y="13818"/>
            <a:ext cx="558312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75"/>
          <p:cNvSpPr txBox="1">
            <a:spLocks noChangeArrowheads="1"/>
          </p:cNvSpPr>
          <p:nvPr/>
        </p:nvSpPr>
        <p:spPr bwMode="auto">
          <a:xfrm>
            <a:off x="6269649" y="188914"/>
            <a:ext cx="251973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smtClean="0"/>
              <a:t>M.I. </a:t>
            </a:r>
            <a:r>
              <a:rPr lang="it-IT" i="1" dirty="0"/>
              <a:t>Dr. Sergio Repetto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38213" y="702793"/>
            <a:ext cx="8784976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200" b="1" dirty="0" smtClean="0">
                <a:solidFill>
                  <a:schemeClr val="accent2"/>
                </a:solidFill>
              </a:rPr>
              <a:t>La Determinazione delle Dotazioni Organiche </a:t>
            </a:r>
          </a:p>
          <a:p>
            <a:pPr algn="ctr" defTabSz="762000">
              <a:defRPr/>
            </a:pPr>
            <a:r>
              <a:rPr lang="it-IT" sz="2200" b="1" dirty="0" smtClean="0">
                <a:solidFill>
                  <a:schemeClr val="accent2"/>
                </a:solidFill>
              </a:rPr>
              <a:t>2 Caso di Studio</a:t>
            </a:r>
            <a:endParaRPr lang="it-IT" sz="22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Freccia a sinistra 7"/>
          <p:cNvSpPr/>
          <p:nvPr/>
        </p:nvSpPr>
        <p:spPr>
          <a:xfrm>
            <a:off x="5147128" y="5877272"/>
            <a:ext cx="1686728" cy="6480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946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825012" y="1718385"/>
            <a:ext cx="9969012" cy="587375"/>
          </a:xfrm>
        </p:spPr>
        <p:txBody>
          <a:bodyPr/>
          <a:lstStyle/>
          <a:p>
            <a:pPr algn="ctr" eaLnBrk="1" hangingPunct="1"/>
            <a:r>
              <a:rPr lang="it-IT" sz="2400" dirty="0" smtClean="0"/>
              <a:t>AZIONI                  </a:t>
            </a: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3170409" y="2963591"/>
            <a:ext cx="2464777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marL="342900" indent="-342900" algn="ctr" defTabSz="762000">
              <a:buFont typeface="+mj-lt"/>
              <a:buAutoNum type="arabicPeriod"/>
              <a:defRPr/>
            </a:pPr>
            <a:r>
              <a:rPr lang="it-IT" sz="1600" b="1" dirty="0" smtClean="0"/>
              <a:t>Contingente</a:t>
            </a:r>
          </a:p>
          <a:p>
            <a:pPr algn="ctr" defTabSz="762000">
              <a:defRPr/>
            </a:pPr>
            <a:endParaRPr lang="it-IT" sz="1600" b="1" dirty="0"/>
          </a:p>
        </p:txBody>
      </p:sp>
      <p:pic>
        <p:nvPicPr>
          <p:cNvPr id="2152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46270"/>
            <a:ext cx="558312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4" name="CasellaDiTesto 75"/>
          <p:cNvSpPr txBox="1">
            <a:spLocks noChangeArrowheads="1"/>
          </p:cNvSpPr>
          <p:nvPr/>
        </p:nvSpPr>
        <p:spPr bwMode="auto">
          <a:xfrm>
            <a:off x="6066417" y="188914"/>
            <a:ext cx="2722962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smtClean="0"/>
              <a:t>M.I. </a:t>
            </a:r>
            <a:r>
              <a:rPr lang="it-IT" i="1" dirty="0"/>
              <a:t>Dr. </a:t>
            </a:r>
            <a:r>
              <a:rPr lang="it-IT" i="1" dirty="0" smtClean="0"/>
              <a:t>Sergio Repetto</a:t>
            </a:r>
            <a:endParaRPr lang="it-IT" i="1" dirty="0"/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-2052736" y="322427"/>
            <a:ext cx="9969012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000" b="1" dirty="0" smtClean="0">
                <a:solidFill>
                  <a:schemeClr val="accent2"/>
                </a:solidFill>
              </a:rPr>
              <a:t>La Determinazione delle Dotazioni Organiche </a:t>
            </a:r>
          </a:p>
          <a:p>
            <a:pPr algn="ctr" defTabSz="762000">
              <a:defRPr/>
            </a:pPr>
            <a:r>
              <a:rPr lang="it-IT" sz="2000" b="1" dirty="0" smtClean="0">
                <a:solidFill>
                  <a:schemeClr val="accent2"/>
                </a:solidFill>
              </a:rPr>
              <a:t>3 Prospettive Future</a:t>
            </a:r>
            <a:endParaRPr lang="it-IT" sz="20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2599593" y="5405892"/>
            <a:ext cx="2464777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defTabSz="762000">
              <a:defRPr/>
            </a:pPr>
            <a:r>
              <a:rPr lang="it-IT" sz="1600" b="1" dirty="0" smtClean="0"/>
              <a:t>2.   Strutturale</a:t>
            </a:r>
          </a:p>
          <a:p>
            <a:pPr algn="ctr" defTabSz="762000">
              <a:defRPr/>
            </a:pPr>
            <a:endParaRPr lang="it-IT" sz="1600" b="1" dirty="0"/>
          </a:p>
        </p:txBody>
      </p:sp>
      <p:sp>
        <p:nvSpPr>
          <p:cNvPr id="2" name="Freccia circolare a destra 1"/>
          <p:cNvSpPr/>
          <p:nvPr/>
        </p:nvSpPr>
        <p:spPr bwMode="auto">
          <a:xfrm>
            <a:off x="1118465" y="1970691"/>
            <a:ext cx="2051943" cy="1592317"/>
          </a:xfrm>
          <a:prstGeom prst="curvedRight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Freccia circolare a sinistra 2"/>
          <p:cNvSpPr/>
          <p:nvPr/>
        </p:nvSpPr>
        <p:spPr bwMode="auto">
          <a:xfrm>
            <a:off x="5064369" y="1970690"/>
            <a:ext cx="1819098" cy="4225158"/>
          </a:xfrm>
          <a:prstGeom prst="curvedLeft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5234" name="Picture 2" descr="C:\Program Files (x86)\Microsoft Office\MEDIA\CAGCAT10\j0149481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648" y="784724"/>
            <a:ext cx="2519729" cy="217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831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825012" y="1718385"/>
            <a:ext cx="9969012" cy="587375"/>
          </a:xfrm>
        </p:spPr>
        <p:txBody>
          <a:bodyPr/>
          <a:lstStyle/>
          <a:p>
            <a:pPr algn="ctr" eaLnBrk="1" hangingPunct="1"/>
            <a:r>
              <a:rPr lang="it-IT" sz="2400" dirty="0" smtClean="0"/>
              <a:t>AZIONI                  </a:t>
            </a: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3170409" y="2963591"/>
            <a:ext cx="2464777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marL="342900" indent="-342900" algn="ctr" defTabSz="762000">
              <a:buFont typeface="+mj-lt"/>
              <a:buAutoNum type="arabicPeriod"/>
              <a:defRPr/>
            </a:pPr>
            <a:r>
              <a:rPr lang="it-IT" sz="1600" b="1" dirty="0" smtClean="0"/>
              <a:t>Contingente</a:t>
            </a:r>
          </a:p>
          <a:p>
            <a:pPr algn="ctr" defTabSz="762000">
              <a:defRPr/>
            </a:pPr>
            <a:endParaRPr lang="it-IT" sz="1600" b="1" dirty="0"/>
          </a:p>
        </p:txBody>
      </p:sp>
      <p:pic>
        <p:nvPicPr>
          <p:cNvPr id="2152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61319"/>
            <a:ext cx="558312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4" name="CasellaDiTesto 75"/>
          <p:cNvSpPr txBox="1">
            <a:spLocks noChangeArrowheads="1"/>
          </p:cNvSpPr>
          <p:nvPr/>
        </p:nvSpPr>
        <p:spPr bwMode="auto">
          <a:xfrm>
            <a:off x="6548805" y="188914"/>
            <a:ext cx="259519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smtClean="0"/>
              <a:t>M.I. </a:t>
            </a:r>
            <a:r>
              <a:rPr lang="it-IT" i="1" dirty="0"/>
              <a:t>Dr. Sergio Repetto</a:t>
            </a: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-2439500" y="247870"/>
            <a:ext cx="9969012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000" b="1" dirty="0" smtClean="0">
                <a:solidFill>
                  <a:schemeClr val="accent2"/>
                </a:solidFill>
              </a:rPr>
              <a:t>La Determinazione delle Dotazioni Organiche </a:t>
            </a:r>
          </a:p>
          <a:p>
            <a:pPr algn="ctr" defTabSz="762000">
              <a:defRPr/>
            </a:pPr>
            <a:r>
              <a:rPr lang="it-IT" sz="2000" b="1" dirty="0" smtClean="0">
                <a:solidFill>
                  <a:schemeClr val="accent2"/>
                </a:solidFill>
              </a:rPr>
              <a:t>3 Prospettive Future</a:t>
            </a:r>
            <a:endParaRPr lang="it-IT" sz="20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Freccia circolare a destra 1"/>
          <p:cNvSpPr/>
          <p:nvPr/>
        </p:nvSpPr>
        <p:spPr bwMode="auto">
          <a:xfrm>
            <a:off x="1118465" y="1970691"/>
            <a:ext cx="2051943" cy="1592317"/>
          </a:xfrm>
          <a:prstGeom prst="curvedRight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5234" name="Picture 2" descr="C:\Program Files (x86)\Microsoft Office\MEDIA\CAGCAT10\j0149481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648" y="784724"/>
            <a:ext cx="2519729" cy="217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899592" y="4083269"/>
            <a:ext cx="714809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it-IT" sz="3200" b="1" dirty="0" smtClean="0"/>
              <a:t>A.S. 2019-20 = A.S. 2020-21 (difesa)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it-IT" sz="3200" b="1" dirty="0" smtClean="0"/>
              <a:t>Incrementi Residuali OD (pochi posti)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it-IT" sz="3200" b="1" dirty="0" smtClean="0"/>
              <a:t>Incrementi OF (forzatura)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endParaRPr lang="it-IT" sz="3200" b="1" dirty="0"/>
          </a:p>
        </p:txBody>
      </p:sp>
    </p:spTree>
    <p:extLst>
      <p:ext uri="{BB962C8B-B14F-4D97-AF65-F5344CB8AC3E}">
        <p14:creationId xmlns:p14="http://schemas.microsoft.com/office/powerpoint/2010/main" val="4748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825012" y="1718385"/>
            <a:ext cx="9969012" cy="587375"/>
          </a:xfrm>
        </p:spPr>
        <p:txBody>
          <a:bodyPr/>
          <a:lstStyle/>
          <a:p>
            <a:pPr algn="ctr" eaLnBrk="1" hangingPunct="1"/>
            <a:r>
              <a:rPr lang="it-IT" sz="2400" dirty="0" smtClean="0"/>
              <a:t>AZIONI                  </a:t>
            </a:r>
          </a:p>
        </p:txBody>
      </p:sp>
      <p:pic>
        <p:nvPicPr>
          <p:cNvPr id="2152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0492" y="1"/>
            <a:ext cx="558312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4" name="CasellaDiTesto 75"/>
          <p:cNvSpPr txBox="1">
            <a:spLocks noChangeArrowheads="1"/>
          </p:cNvSpPr>
          <p:nvPr/>
        </p:nvSpPr>
        <p:spPr bwMode="auto">
          <a:xfrm>
            <a:off x="6548805" y="188914"/>
            <a:ext cx="2487691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smtClean="0"/>
              <a:t>M.I. </a:t>
            </a:r>
            <a:r>
              <a:rPr lang="it-IT" i="1" dirty="0"/>
              <a:t>Dr. Sergio Repetto</a:t>
            </a: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-2124744" y="247870"/>
            <a:ext cx="9969012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000" b="1" dirty="0" smtClean="0">
                <a:solidFill>
                  <a:schemeClr val="accent2"/>
                </a:solidFill>
              </a:rPr>
              <a:t>La Determinazione delle Dotazioni Organiche </a:t>
            </a:r>
          </a:p>
          <a:p>
            <a:pPr algn="ctr" defTabSz="762000">
              <a:defRPr/>
            </a:pPr>
            <a:r>
              <a:rPr lang="it-IT" sz="2000" b="1" dirty="0" smtClean="0">
                <a:solidFill>
                  <a:schemeClr val="accent2"/>
                </a:solidFill>
              </a:rPr>
              <a:t>3 Prospettive Future</a:t>
            </a:r>
            <a:endParaRPr lang="it-IT" sz="20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2599593" y="5405892"/>
            <a:ext cx="2464777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defTabSz="762000">
              <a:defRPr/>
            </a:pPr>
            <a:r>
              <a:rPr lang="it-IT" sz="1600" b="1" dirty="0" smtClean="0"/>
              <a:t>2.   Strutturale</a:t>
            </a:r>
          </a:p>
          <a:p>
            <a:pPr algn="ctr" defTabSz="762000">
              <a:defRPr/>
            </a:pPr>
            <a:endParaRPr lang="it-IT" sz="1600" b="1" dirty="0"/>
          </a:p>
        </p:txBody>
      </p:sp>
      <p:sp>
        <p:nvSpPr>
          <p:cNvPr id="3" name="Freccia circolare a sinistra 2"/>
          <p:cNvSpPr/>
          <p:nvPr/>
        </p:nvSpPr>
        <p:spPr bwMode="auto">
          <a:xfrm>
            <a:off x="5064369" y="1970690"/>
            <a:ext cx="1819098" cy="4225158"/>
          </a:xfrm>
          <a:prstGeom prst="curvedLeft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5234" name="Picture 2" descr="C:\Program Files (x86)\Microsoft Office\MEDIA\CAGCAT10\j0149481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648" y="784724"/>
            <a:ext cx="2519729" cy="217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88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80825" y="964895"/>
            <a:ext cx="2753751" cy="587375"/>
          </a:xfrm>
        </p:spPr>
        <p:txBody>
          <a:bodyPr/>
          <a:lstStyle/>
          <a:p>
            <a:pPr algn="ctr" eaLnBrk="1" hangingPunct="1"/>
            <a:r>
              <a:rPr lang="it-IT" sz="2800" dirty="0" smtClean="0">
                <a:latin typeface="+mn-lt"/>
              </a:rPr>
              <a:t>AZIONI                  </a:t>
            </a:r>
          </a:p>
        </p:txBody>
      </p:sp>
      <p:pic>
        <p:nvPicPr>
          <p:cNvPr id="2152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0492" y="1"/>
            <a:ext cx="558312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4" name="CasellaDiTesto 75"/>
          <p:cNvSpPr txBox="1">
            <a:spLocks noChangeArrowheads="1"/>
          </p:cNvSpPr>
          <p:nvPr/>
        </p:nvSpPr>
        <p:spPr bwMode="auto">
          <a:xfrm>
            <a:off x="6548805" y="188914"/>
            <a:ext cx="249388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smtClean="0"/>
              <a:t>M.I. </a:t>
            </a:r>
            <a:r>
              <a:rPr lang="it-IT" i="1" dirty="0"/>
              <a:t>Dr. Sergio Repetto</a:t>
            </a: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-1629508" y="322428"/>
            <a:ext cx="9969012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000" b="1" dirty="0" smtClean="0">
                <a:solidFill>
                  <a:schemeClr val="accent2"/>
                </a:solidFill>
              </a:rPr>
              <a:t>La Determinazione delle Dotazioni Organiche </a:t>
            </a:r>
          </a:p>
          <a:p>
            <a:pPr algn="ctr" defTabSz="762000">
              <a:defRPr/>
            </a:pPr>
            <a:r>
              <a:rPr lang="it-IT" sz="2000" b="1" dirty="0" smtClean="0">
                <a:solidFill>
                  <a:schemeClr val="accent2"/>
                </a:solidFill>
              </a:rPr>
              <a:t>3 Prospettive Future</a:t>
            </a:r>
            <a:endParaRPr lang="it-IT" sz="20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2599593" y="5780350"/>
            <a:ext cx="2464777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marL="342900" indent="-342900" algn="ctr" defTabSz="762000">
              <a:buAutoNum type="arabicPeriod" startAt="2"/>
              <a:defRPr/>
            </a:pPr>
            <a:endParaRPr lang="it-IT" sz="1600" b="1" dirty="0" smtClean="0"/>
          </a:p>
          <a:p>
            <a:pPr marL="342900" indent="-342900" algn="ctr" defTabSz="762000">
              <a:buAutoNum type="arabicPeriod" startAt="2"/>
              <a:defRPr/>
            </a:pPr>
            <a:r>
              <a:rPr lang="it-IT" sz="1600" b="1" dirty="0" smtClean="0"/>
              <a:t>Strutturale</a:t>
            </a:r>
          </a:p>
          <a:p>
            <a:pPr marL="342900" indent="-342900" algn="ctr" defTabSz="762000">
              <a:buAutoNum type="arabicPeriod" startAt="2"/>
              <a:defRPr/>
            </a:pPr>
            <a:endParaRPr lang="it-IT" sz="1600" b="1" dirty="0"/>
          </a:p>
        </p:txBody>
      </p:sp>
      <p:sp>
        <p:nvSpPr>
          <p:cNvPr id="3" name="Freccia circolare a sinistra 2"/>
          <p:cNvSpPr/>
          <p:nvPr/>
        </p:nvSpPr>
        <p:spPr bwMode="auto">
          <a:xfrm>
            <a:off x="5190979" y="1120141"/>
            <a:ext cx="3717167" cy="5537447"/>
          </a:xfrm>
          <a:prstGeom prst="curvedLeftArrow">
            <a:avLst>
              <a:gd name="adj1" fmla="val 10248"/>
              <a:gd name="adj2" fmla="val 22887"/>
              <a:gd name="adj3" fmla="val 26449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5234" name="Picture 2" descr="C:\Program Files (x86)\Microsoft Office\MEDIA\CAGCAT10\j0149481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982" y="496889"/>
            <a:ext cx="1761707" cy="1523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magine 3" descr="Ritaglio schermata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019" y="1432490"/>
            <a:ext cx="1493800" cy="1958269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 bwMode="auto">
          <a:xfrm>
            <a:off x="-174633" y="1489137"/>
            <a:ext cx="1968578" cy="192074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Decreto Interministeriale Personale Docente</a:t>
            </a:r>
          </a:p>
        </p:txBody>
      </p:sp>
      <p:sp>
        <p:nvSpPr>
          <p:cNvPr id="6" name="Freccia a destra 5"/>
          <p:cNvSpPr/>
          <p:nvPr/>
        </p:nvSpPr>
        <p:spPr bwMode="auto">
          <a:xfrm>
            <a:off x="1793945" y="2020277"/>
            <a:ext cx="327074" cy="1029803"/>
          </a:xfrm>
          <a:prstGeom prst="rightArrow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ttangolo 15"/>
          <p:cNvSpPr/>
          <p:nvPr/>
        </p:nvSpPr>
        <p:spPr bwMode="auto">
          <a:xfrm>
            <a:off x="-174633" y="3888864"/>
            <a:ext cx="1968578" cy="1551817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Decreto Interministeriale Educatori</a:t>
            </a:r>
          </a:p>
        </p:txBody>
      </p:sp>
      <p:sp>
        <p:nvSpPr>
          <p:cNvPr id="17" name="Freccia a destra 16"/>
          <p:cNvSpPr/>
          <p:nvPr/>
        </p:nvSpPr>
        <p:spPr bwMode="auto">
          <a:xfrm>
            <a:off x="1793945" y="4153382"/>
            <a:ext cx="327074" cy="966113"/>
          </a:xfrm>
          <a:prstGeom prst="rightArrow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ttangolo 17"/>
          <p:cNvSpPr/>
          <p:nvPr/>
        </p:nvSpPr>
        <p:spPr bwMode="auto">
          <a:xfrm>
            <a:off x="2144172" y="3888863"/>
            <a:ext cx="1470647" cy="1551818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Assente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2500" b="1" dirty="0">
              <a:latin typeface="+mn-lt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cxnSp>
        <p:nvCxnSpPr>
          <p:cNvPr id="8" name="Connettore 1 7"/>
          <p:cNvCxnSpPr/>
          <p:nvPr/>
        </p:nvCxnSpPr>
        <p:spPr bwMode="auto">
          <a:xfrm flipV="1">
            <a:off x="2144172" y="4407878"/>
            <a:ext cx="1470647" cy="1032803"/>
          </a:xfrm>
          <a:prstGeom prst="lin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0" name="Connettore 1 9"/>
          <p:cNvCxnSpPr/>
          <p:nvPr/>
        </p:nvCxnSpPr>
        <p:spPr bwMode="auto">
          <a:xfrm>
            <a:off x="2144172" y="4407878"/>
            <a:ext cx="1470647" cy="1032803"/>
          </a:xfrm>
          <a:prstGeom prst="lin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2" name="Ovale 21"/>
          <p:cNvSpPr/>
          <p:nvPr/>
        </p:nvSpPr>
        <p:spPr bwMode="auto">
          <a:xfrm>
            <a:off x="5064370" y="2411623"/>
            <a:ext cx="3275134" cy="2129593"/>
          </a:xfrm>
          <a:prstGeom prst="ellipse">
            <a:avLst/>
          </a:prstGeom>
          <a:solidFill>
            <a:srgbClr val="BDFFDB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3200" b="1" dirty="0" smtClean="0">
                <a:latin typeface="Constantia" panose="02030602050306030303" pitchFamily="18" charset="0"/>
              </a:rPr>
              <a:t>UNICO DECRETO</a:t>
            </a:r>
            <a:endParaRPr kumimoji="0" lang="it-IT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anose="02030602050306030303" pitchFamily="18" charset="0"/>
            </a:endParaRPr>
          </a:p>
        </p:txBody>
      </p:sp>
      <p:cxnSp>
        <p:nvCxnSpPr>
          <p:cNvPr id="24" name="Connettore 2 23"/>
          <p:cNvCxnSpPr/>
          <p:nvPr/>
        </p:nvCxnSpPr>
        <p:spPr bwMode="auto">
          <a:xfrm>
            <a:off x="3614819" y="2411624"/>
            <a:ext cx="1576160" cy="638457"/>
          </a:xfrm>
          <a:prstGeom prst="straightConnector1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1" name="Connettore 2 30"/>
          <p:cNvCxnSpPr/>
          <p:nvPr/>
        </p:nvCxnSpPr>
        <p:spPr bwMode="auto">
          <a:xfrm flipV="1">
            <a:off x="3614819" y="3888864"/>
            <a:ext cx="1576160" cy="787565"/>
          </a:xfrm>
          <a:prstGeom prst="straightConnector1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31534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Segnaposto contenuto 8"/>
          <p:cNvSpPr>
            <a:spLocks noGrp="1"/>
          </p:cNvSpPr>
          <p:nvPr>
            <p:ph sz="half" idx="4294967295"/>
          </p:nvPr>
        </p:nvSpPr>
        <p:spPr bwMode="auto">
          <a:xfrm>
            <a:off x="261547" y="1268760"/>
            <a:ext cx="8746627" cy="513204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514350" indent="-514350" algn="ctr" eaLnBrk="1" hangingPunct="1">
              <a:buFontTx/>
              <a:buNone/>
            </a:pPr>
            <a:r>
              <a:rPr lang="it-IT" sz="2800" b="1" dirty="0" smtClean="0"/>
              <a:t>1 USR</a:t>
            </a:r>
          </a:p>
          <a:p>
            <a:pPr marL="514350" indent="-514350" algn="ctr" eaLnBrk="1" hangingPunct="1">
              <a:buFontTx/>
              <a:buNone/>
            </a:pPr>
            <a:r>
              <a:rPr lang="it-IT" sz="1800" b="1" dirty="0" smtClean="0"/>
              <a:t>(interazione dg personale scolastico / </a:t>
            </a:r>
            <a:r>
              <a:rPr lang="it-IT" sz="1800" b="1" dirty="0" err="1" smtClean="0"/>
              <a:t>miur</a:t>
            </a:r>
            <a:r>
              <a:rPr lang="it-IT" sz="1800" b="1" dirty="0" smtClean="0"/>
              <a:t> </a:t>
            </a:r>
            <a:r>
              <a:rPr lang="it-IT" sz="1800" b="1" dirty="0" err="1" smtClean="0"/>
              <a:t>sardegna</a:t>
            </a:r>
            <a:r>
              <a:rPr lang="it-IT" sz="1800" b="1" dirty="0" smtClean="0"/>
              <a:t>)</a:t>
            </a:r>
          </a:p>
          <a:p>
            <a:pPr marL="514350" indent="-514350" algn="ctr" eaLnBrk="1" hangingPunct="1">
              <a:buFontTx/>
              <a:buNone/>
            </a:pPr>
            <a:endParaRPr lang="it-IT" sz="2800" b="1" dirty="0" smtClean="0"/>
          </a:p>
          <a:p>
            <a:pPr marL="514350" indent="-514350" algn="ctr" eaLnBrk="1" hangingPunct="1">
              <a:buFontTx/>
              <a:buNone/>
            </a:pPr>
            <a:r>
              <a:rPr lang="it-IT" sz="2800" b="1" dirty="0" smtClean="0"/>
              <a:t>2 ALTRI SOGGETTI ISTITUZIONALI</a:t>
            </a:r>
          </a:p>
          <a:p>
            <a:pPr marL="514350" indent="-514350" algn="ctr" eaLnBrk="1" hangingPunct="1">
              <a:buFontTx/>
              <a:buNone/>
            </a:pPr>
            <a:r>
              <a:rPr lang="it-IT" sz="1800" b="1" dirty="0" smtClean="0"/>
              <a:t>(Regione, Enti locali, Sindacati </a:t>
            </a:r>
            <a:r>
              <a:rPr lang="it-IT" sz="1800" b="1" dirty="0" smtClean="0">
                <a:sym typeface="Wingdings" panose="05000000000000000000" pitchFamily="2" charset="2"/>
              </a:rPr>
              <a:t> </a:t>
            </a:r>
            <a:r>
              <a:rPr lang="it-IT" sz="1800" b="1" dirty="0" smtClean="0"/>
              <a:t>MI )</a:t>
            </a:r>
          </a:p>
          <a:p>
            <a:pPr marL="514350" indent="-514350" algn="ctr" eaLnBrk="1" hangingPunct="1">
              <a:buFontTx/>
              <a:buNone/>
            </a:pPr>
            <a:endParaRPr lang="it-IT" sz="2800" b="1" dirty="0"/>
          </a:p>
          <a:p>
            <a:pPr marL="514350" indent="-514350" algn="ctr" eaLnBrk="1" hangingPunct="1">
              <a:buFontTx/>
              <a:buNone/>
            </a:pPr>
            <a:r>
              <a:rPr lang="it-IT" sz="2800" b="1" dirty="0" smtClean="0"/>
              <a:t>3 DIRIGENTI SCOLASTICI</a:t>
            </a:r>
            <a:endParaRPr lang="it-IT" sz="2800" dirty="0" smtClean="0"/>
          </a:p>
        </p:txBody>
      </p:sp>
      <p:sp>
        <p:nvSpPr>
          <p:cNvPr id="108547" name="Rectangle 2"/>
          <p:cNvSpPr txBox="1">
            <a:spLocks noChangeArrowheads="1"/>
          </p:cNvSpPr>
          <p:nvPr/>
        </p:nvSpPr>
        <p:spPr bwMode="auto">
          <a:xfrm>
            <a:off x="-545629" y="558891"/>
            <a:ext cx="9969012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762000"/>
            <a:r>
              <a:rPr lang="it-IT" sz="3200" b="1">
                <a:solidFill>
                  <a:srgbClr val="FF0000"/>
                </a:solidFill>
              </a:rPr>
              <a:t>CONCLUSIONI</a:t>
            </a:r>
          </a:p>
          <a:p>
            <a:pPr algn="ctr" defTabSz="762000"/>
            <a:endParaRPr lang="it-IT" sz="2400" b="1">
              <a:solidFill>
                <a:srgbClr val="FF0000"/>
              </a:solidFill>
            </a:endParaRPr>
          </a:p>
        </p:txBody>
      </p:sp>
      <p:pic>
        <p:nvPicPr>
          <p:cNvPr id="10854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546" y="195647"/>
            <a:ext cx="1717431" cy="946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4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90493" y="68849"/>
            <a:ext cx="558312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50" name="CasellaDiTesto 13"/>
          <p:cNvSpPr txBox="1">
            <a:spLocks noChangeArrowheads="1"/>
          </p:cNvSpPr>
          <p:nvPr/>
        </p:nvSpPr>
        <p:spPr bwMode="auto">
          <a:xfrm>
            <a:off x="6548805" y="188914"/>
            <a:ext cx="259519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smtClean="0"/>
              <a:t>M.I. </a:t>
            </a:r>
            <a:r>
              <a:rPr lang="it-IT" i="1" dirty="0"/>
              <a:t>Dr. Sergio Repetto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1403649" y="5085184"/>
            <a:ext cx="720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/>
              <a:t>Consulenza Sindaci (Inutile Nuovo Convitto non Finanziabile</a:t>
            </a:r>
          </a:p>
          <a:p>
            <a:r>
              <a:rPr lang="it-IT" b="1" dirty="0" smtClean="0"/>
              <a:t>      Caso La Maddalena)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 smtClean="0"/>
              <a:t>AnP</a:t>
            </a:r>
            <a:r>
              <a:rPr lang="it-IT" b="1" dirty="0" smtClean="0"/>
              <a:t> e Associazioni Rappresentative </a:t>
            </a:r>
            <a:r>
              <a:rPr lang="it-IT" b="1" dirty="0" smtClean="0">
                <a:sym typeface="Wingdings" panose="05000000000000000000" pitchFamily="2" charset="2"/>
              </a:rPr>
              <a:t> 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3" name="Freccia circolare a sinistra 2"/>
          <p:cNvSpPr/>
          <p:nvPr/>
        </p:nvSpPr>
        <p:spPr>
          <a:xfrm>
            <a:off x="6948264" y="4077072"/>
            <a:ext cx="1368152" cy="208823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27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egnaposto contenuto 8"/>
          <p:cNvSpPr>
            <a:spLocks noGrp="1"/>
          </p:cNvSpPr>
          <p:nvPr>
            <p:ph sz="half" idx="2"/>
          </p:nvPr>
        </p:nvSpPr>
        <p:spPr bwMode="auto">
          <a:xfrm>
            <a:off x="1552929" y="1915152"/>
            <a:ext cx="4040065" cy="39512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it-IT" sz="2800" b="1" dirty="0" smtClean="0"/>
              <a:t>SCENARIO</a:t>
            </a:r>
          </a:p>
          <a:p>
            <a:pPr algn="ctr"/>
            <a:endParaRPr lang="it-IT" sz="2800" b="1" dirty="0" smtClean="0"/>
          </a:p>
          <a:p>
            <a:pPr algn="ctr"/>
            <a:r>
              <a:rPr lang="it-IT" sz="2800" b="1" dirty="0" smtClean="0"/>
              <a:t>CASO DI STUDIO : Organico Educatori per la Sardegna</a:t>
            </a:r>
          </a:p>
          <a:p>
            <a:pPr algn="ctr"/>
            <a:endParaRPr lang="it-IT" sz="2800" b="1" dirty="0" smtClean="0"/>
          </a:p>
          <a:p>
            <a:pPr algn="ctr"/>
            <a:r>
              <a:rPr lang="it-IT" sz="2800" b="1" dirty="0" smtClean="0"/>
              <a:t>PROSPETTIVE FUTURE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-545856" y="582612"/>
            <a:ext cx="9969012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3200" b="1" dirty="0" smtClean="0">
                <a:solidFill>
                  <a:schemeClr val="accent2"/>
                </a:solidFill>
              </a:rPr>
              <a:t>Personale Educativo</a:t>
            </a:r>
          </a:p>
          <a:p>
            <a:pPr algn="ctr" defTabSz="762000">
              <a:defRPr/>
            </a:pPr>
            <a:r>
              <a:rPr lang="it-IT" sz="3200" b="1" dirty="0" smtClean="0">
                <a:solidFill>
                  <a:schemeClr val="accent2"/>
                </a:solidFill>
              </a:rPr>
              <a:t>La Determinazione delle Dotazioni Organiche</a:t>
            </a:r>
            <a:endParaRPr lang="it-IT" sz="24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0478" y="2689332"/>
            <a:ext cx="2178899" cy="2402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74032"/>
            <a:ext cx="558312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CasellaDiTesto 13"/>
          <p:cNvSpPr txBox="1">
            <a:spLocks noChangeArrowheads="1"/>
          </p:cNvSpPr>
          <p:nvPr/>
        </p:nvSpPr>
        <p:spPr bwMode="auto">
          <a:xfrm>
            <a:off x="5868145" y="188914"/>
            <a:ext cx="292123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smtClean="0"/>
              <a:t>M.I. </a:t>
            </a:r>
            <a:r>
              <a:rPr lang="it-IT" i="1" dirty="0"/>
              <a:t>Dr. Sergio Repetto</a:t>
            </a:r>
          </a:p>
        </p:txBody>
      </p:sp>
      <p:sp>
        <p:nvSpPr>
          <p:cNvPr id="19464" name="Rettangolo 16"/>
          <p:cNvSpPr>
            <a:spLocks noChangeArrowheads="1"/>
          </p:cNvSpPr>
          <p:nvPr/>
        </p:nvSpPr>
        <p:spPr bwMode="auto">
          <a:xfrm>
            <a:off x="902274" y="1550194"/>
            <a:ext cx="5603025" cy="4976731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it-IT"/>
          </a:p>
        </p:txBody>
      </p:sp>
      <p:cxnSp>
        <p:nvCxnSpPr>
          <p:cNvPr id="3" name="Connettore 2 2"/>
          <p:cNvCxnSpPr/>
          <p:nvPr/>
        </p:nvCxnSpPr>
        <p:spPr>
          <a:xfrm>
            <a:off x="5148064" y="3890796"/>
            <a:ext cx="2016224" cy="198647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7596336" y="5661248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Dati non Aggiornati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108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egnaposto numero diapositiva 2"/>
          <p:cNvSpPr txBox="1">
            <a:spLocks noGrp="1"/>
          </p:cNvSpPr>
          <p:nvPr/>
        </p:nvSpPr>
        <p:spPr bwMode="auto">
          <a:xfrm>
            <a:off x="8379070" y="6400800"/>
            <a:ext cx="47771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 defTabSz="762000" eaLnBrk="0" hangingPunct="0"/>
            <a:endParaRPr lang="it-IT" b="1" dirty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570736" y="2125475"/>
            <a:ext cx="9969012" cy="587375"/>
          </a:xfrm>
        </p:spPr>
        <p:txBody>
          <a:bodyPr/>
          <a:lstStyle/>
          <a:p>
            <a:pPr algn="ctr" eaLnBrk="1" hangingPunct="1"/>
            <a:r>
              <a:rPr lang="it-IT" sz="2400" dirty="0" smtClean="0"/>
              <a:t>SOGGETTI                   ATTI                                      </a:t>
            </a:r>
          </a:p>
        </p:txBody>
      </p:sp>
      <p:sp>
        <p:nvSpPr>
          <p:cNvPr id="1027076" name="Text Box 4"/>
          <p:cNvSpPr txBox="1">
            <a:spLocks noChangeArrowheads="1"/>
          </p:cNvSpPr>
          <p:nvPr/>
        </p:nvSpPr>
        <p:spPr bwMode="auto">
          <a:xfrm>
            <a:off x="174332" y="2695826"/>
            <a:ext cx="3552092" cy="169277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r>
              <a:rPr lang="it-IT" sz="2400" b="1" dirty="0" smtClean="0"/>
              <a:t>1 STATO ( </a:t>
            </a:r>
            <a:r>
              <a:rPr lang="it-IT" sz="2400" b="1" dirty="0" err="1" smtClean="0"/>
              <a:t>Mef</a:t>
            </a:r>
            <a:r>
              <a:rPr lang="it-IT" sz="2400" b="1" dirty="0" smtClean="0"/>
              <a:t> – </a:t>
            </a:r>
            <a:r>
              <a:rPr lang="it-IT" sz="2400" b="1" dirty="0" err="1" smtClean="0"/>
              <a:t>Miur</a:t>
            </a:r>
            <a:r>
              <a:rPr lang="it-IT" sz="2400" b="1" dirty="0" smtClean="0"/>
              <a:t>  )</a:t>
            </a:r>
          </a:p>
          <a:p>
            <a:pPr marL="457200" indent="-457200" algn="ctr" defTabSz="762000">
              <a:buFont typeface="+mj-lt"/>
              <a:buAutoNum type="arabicPeriod"/>
              <a:defRPr/>
            </a:pPr>
            <a:endParaRPr lang="it-IT" sz="2000" b="1" dirty="0"/>
          </a:p>
          <a:p>
            <a:pPr marL="457200" indent="-457200" algn="ctr" defTabSz="762000">
              <a:buFont typeface="+mj-lt"/>
              <a:buAutoNum type="arabicPeriod"/>
              <a:defRPr/>
            </a:pPr>
            <a:endParaRPr lang="it-IT" sz="2000" b="1" dirty="0" smtClean="0"/>
          </a:p>
          <a:p>
            <a:pPr marL="457200" indent="-457200" algn="ctr" defTabSz="762000">
              <a:buFont typeface="+mj-lt"/>
              <a:buAutoNum type="arabicPeriod"/>
              <a:defRPr/>
            </a:pPr>
            <a:endParaRPr lang="it-IT" sz="2000" b="1" dirty="0" smtClean="0"/>
          </a:p>
          <a:p>
            <a:pPr algn="ctr" defTabSz="762000">
              <a:defRPr/>
            </a:pPr>
            <a:endParaRPr lang="it-IT" sz="2000" b="1" dirty="0"/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3930162" y="2712850"/>
            <a:ext cx="2464777" cy="206210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marL="342900" indent="-342900" algn="ctr" defTabSz="762000">
              <a:buFont typeface="+mj-lt"/>
              <a:buAutoNum type="arabicPeriod"/>
              <a:defRPr/>
            </a:pPr>
            <a:r>
              <a:rPr lang="it-IT" sz="1600" b="1" dirty="0" smtClean="0"/>
              <a:t>Decreti Interministeriali </a:t>
            </a:r>
            <a:r>
              <a:rPr lang="it-IT" sz="1600" b="1" dirty="0" err="1" smtClean="0"/>
              <a:t>Mef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Miur</a:t>
            </a:r>
            <a:r>
              <a:rPr lang="it-IT" sz="1600" b="1" dirty="0" smtClean="0"/>
              <a:t> su Dotazioni Organiche di Diritto</a:t>
            </a:r>
          </a:p>
          <a:p>
            <a:pPr marL="342900" indent="-342900" algn="ctr" defTabSz="762000">
              <a:buFont typeface="+mj-lt"/>
              <a:buAutoNum type="arabicPeriod"/>
              <a:defRPr/>
            </a:pPr>
            <a:endParaRPr lang="it-IT" sz="1600" b="1" dirty="0"/>
          </a:p>
          <a:p>
            <a:pPr marL="342900" indent="-342900" algn="ctr" defTabSz="762000">
              <a:buFont typeface="+mj-lt"/>
              <a:buAutoNum type="arabicPeriod"/>
              <a:defRPr/>
            </a:pPr>
            <a:r>
              <a:rPr lang="it-IT" sz="1600" b="1" dirty="0" smtClean="0"/>
              <a:t>Circolare </a:t>
            </a:r>
            <a:r>
              <a:rPr lang="it-IT" sz="1600" b="1" dirty="0" err="1"/>
              <a:t>Miur</a:t>
            </a:r>
            <a:r>
              <a:rPr lang="it-IT" sz="1600" b="1" dirty="0"/>
              <a:t> su Dotazioni Organiche di </a:t>
            </a:r>
            <a:r>
              <a:rPr lang="it-IT" sz="1600" b="1" dirty="0" smtClean="0"/>
              <a:t>Fatto</a:t>
            </a:r>
            <a:endParaRPr lang="it-IT" sz="1600" b="1" dirty="0"/>
          </a:p>
        </p:txBody>
      </p:sp>
      <p:cxnSp>
        <p:nvCxnSpPr>
          <p:cNvPr id="21521" name="Forma 30"/>
          <p:cNvCxnSpPr>
            <a:cxnSpLocks noChangeShapeType="1"/>
          </p:cNvCxnSpPr>
          <p:nvPr/>
        </p:nvCxnSpPr>
        <p:spPr bwMode="auto">
          <a:xfrm>
            <a:off x="1775440" y="3168869"/>
            <a:ext cx="2546738" cy="698142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pic>
        <p:nvPicPr>
          <p:cNvPr id="2152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5005" y="29092"/>
            <a:ext cx="558312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4" name="CasellaDiTesto 75"/>
          <p:cNvSpPr txBox="1">
            <a:spLocks noChangeArrowheads="1"/>
          </p:cNvSpPr>
          <p:nvPr/>
        </p:nvSpPr>
        <p:spPr bwMode="auto">
          <a:xfrm>
            <a:off x="6548805" y="188914"/>
            <a:ext cx="2451587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smtClean="0"/>
              <a:t>M.I. </a:t>
            </a:r>
            <a:r>
              <a:rPr lang="it-IT" i="1" dirty="0"/>
              <a:t>Dr. Sergio Repetto</a:t>
            </a:r>
          </a:p>
        </p:txBody>
      </p:sp>
      <p:pic>
        <p:nvPicPr>
          <p:cNvPr id="2152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5624" y="1378224"/>
            <a:ext cx="814754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-2170135" y="274084"/>
            <a:ext cx="9969012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000" b="1" dirty="0" smtClean="0">
                <a:solidFill>
                  <a:schemeClr val="accent2"/>
                </a:solidFill>
              </a:rPr>
              <a:t>La Determinazione delle Dotazioni Organiche </a:t>
            </a:r>
          </a:p>
          <a:p>
            <a:pPr algn="ctr" defTabSz="762000">
              <a:defRPr/>
            </a:pPr>
            <a:r>
              <a:rPr lang="it-IT" sz="2000" b="1" dirty="0" smtClean="0">
                <a:solidFill>
                  <a:schemeClr val="accent2"/>
                </a:solidFill>
              </a:rPr>
              <a:t>1 Scenario </a:t>
            </a:r>
            <a:endParaRPr lang="it-IT" sz="20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6535615" y="2959070"/>
            <a:ext cx="2464777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marL="342900" indent="-342900" algn="ctr" defTabSz="762000">
              <a:buFont typeface="Arial" panose="020B0604020202020204" pitchFamily="34" charset="0"/>
              <a:buChar char="•"/>
              <a:defRPr/>
            </a:pPr>
            <a:r>
              <a:rPr lang="it-IT" sz="1600" b="1" dirty="0" smtClean="0"/>
              <a:t>Aprile </a:t>
            </a:r>
          </a:p>
          <a:p>
            <a:pPr marL="342900" indent="-342900" algn="ctr" defTabSz="762000">
              <a:buFont typeface="Arial" panose="020B0604020202020204" pitchFamily="34" charset="0"/>
              <a:buChar char="•"/>
              <a:defRPr/>
            </a:pPr>
            <a:endParaRPr lang="it-IT" sz="1600" b="1" dirty="0" smtClean="0"/>
          </a:p>
          <a:p>
            <a:pPr marL="342900" indent="-342900" algn="ctr" defTabSz="762000">
              <a:buFont typeface="Arial" panose="020B0604020202020204" pitchFamily="34" charset="0"/>
              <a:buChar char="•"/>
              <a:defRPr/>
            </a:pPr>
            <a:endParaRPr lang="it-IT" sz="1600" b="1" dirty="0"/>
          </a:p>
          <a:p>
            <a:pPr marL="342900" indent="-342900" algn="ctr" defTabSz="762000">
              <a:buFont typeface="Arial" panose="020B0604020202020204" pitchFamily="34" charset="0"/>
              <a:buChar char="•"/>
              <a:defRPr/>
            </a:pPr>
            <a:endParaRPr lang="it-IT" sz="1600" b="1" dirty="0" smtClean="0"/>
          </a:p>
          <a:p>
            <a:pPr marL="342900" indent="-342900" algn="ctr" defTabSz="762000">
              <a:buFont typeface="Arial" panose="020B0604020202020204" pitchFamily="34" charset="0"/>
              <a:buChar char="•"/>
              <a:defRPr/>
            </a:pPr>
            <a:endParaRPr lang="it-IT" sz="1600" b="1" dirty="0"/>
          </a:p>
          <a:p>
            <a:pPr marL="342900" indent="-342900" algn="ctr" defTabSz="762000">
              <a:buFont typeface="Arial" panose="020B0604020202020204" pitchFamily="34" charset="0"/>
              <a:buChar char="•"/>
              <a:defRPr/>
            </a:pPr>
            <a:r>
              <a:rPr lang="it-IT" sz="1600" b="1" dirty="0" smtClean="0"/>
              <a:t>Luglio</a:t>
            </a:r>
            <a:endParaRPr lang="it-IT" sz="1600" b="1" dirty="0"/>
          </a:p>
        </p:txBody>
      </p: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174332" y="4400253"/>
            <a:ext cx="3552092" cy="1015663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marL="457200" indent="-457200" algn="ctr" defTabSz="762000">
              <a:buFont typeface="+mj-lt"/>
              <a:buAutoNum type="arabicPeriod"/>
              <a:defRPr/>
            </a:pPr>
            <a:endParaRPr lang="it-IT" sz="2000" b="1" dirty="0" smtClean="0"/>
          </a:p>
          <a:p>
            <a:pPr algn="ctr" defTabSz="762000">
              <a:defRPr/>
            </a:pPr>
            <a:r>
              <a:rPr lang="it-IT" sz="2000" b="1" dirty="0" smtClean="0"/>
              <a:t>2 Regione Sardegna</a:t>
            </a:r>
          </a:p>
          <a:p>
            <a:pPr algn="ctr" defTabSz="762000">
              <a:defRPr/>
            </a:pPr>
            <a:r>
              <a:rPr lang="it-IT" sz="2000" b="1" dirty="0" smtClean="0"/>
              <a:t>3 Enti Locali</a:t>
            </a:r>
            <a:endParaRPr lang="it-IT" sz="2000" b="1" dirty="0"/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33304" y="967350"/>
            <a:ext cx="984622" cy="1134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ocuments"/>
          <p:cNvSpPr>
            <a:spLocks noEditPoints="1" noChangeArrowheads="1"/>
          </p:cNvSpPr>
          <p:nvPr/>
        </p:nvSpPr>
        <p:spPr bwMode="auto">
          <a:xfrm>
            <a:off x="4977405" y="763666"/>
            <a:ext cx="1047599" cy="1514670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62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726788" y="914816"/>
            <a:ext cx="3458237" cy="587375"/>
          </a:xfrm>
        </p:spPr>
        <p:txBody>
          <a:bodyPr/>
          <a:lstStyle/>
          <a:p>
            <a:pPr algn="ctr" eaLnBrk="1" hangingPunct="1"/>
            <a:r>
              <a:rPr lang="it-IT" sz="2800" dirty="0" smtClean="0"/>
              <a:t>    SOGGETTI                  </a:t>
            </a:r>
          </a:p>
        </p:txBody>
      </p:sp>
      <p:sp>
        <p:nvSpPr>
          <p:cNvPr id="1027076" name="Text Box 4"/>
          <p:cNvSpPr txBox="1">
            <a:spLocks noChangeArrowheads="1"/>
          </p:cNvSpPr>
          <p:nvPr/>
        </p:nvSpPr>
        <p:spPr bwMode="auto">
          <a:xfrm>
            <a:off x="2310619" y="1434890"/>
            <a:ext cx="461068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 anchorCtr="0">
            <a:spAutoFit/>
          </a:bodyPr>
          <a:lstStyle/>
          <a:p>
            <a:pPr algn="ctr" defTabSz="762000">
              <a:defRPr/>
            </a:pPr>
            <a:r>
              <a:rPr lang="it-IT" sz="3200" b="1" dirty="0" smtClean="0">
                <a:solidFill>
                  <a:srgbClr val="FF0000"/>
                </a:solidFill>
              </a:rPr>
              <a:t>MIUR</a:t>
            </a:r>
            <a:endParaRPr lang="it-IT" sz="2400" b="1" dirty="0"/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167050" y="2537072"/>
            <a:ext cx="2464777" cy="31700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defTabSz="762000">
              <a:defRPr/>
            </a:pPr>
            <a:r>
              <a:rPr lang="it-IT" sz="2000" b="1" dirty="0" smtClean="0"/>
              <a:t>Dipartimento per il Sistema Educativo, di Istruzione e di Formazione</a:t>
            </a:r>
          </a:p>
          <a:p>
            <a:pPr algn="ctr" defTabSz="762000">
              <a:defRPr/>
            </a:pPr>
            <a:endParaRPr lang="it-IT" sz="2000" b="1" dirty="0" smtClean="0"/>
          </a:p>
          <a:p>
            <a:pPr algn="ctr" defTabSz="762000">
              <a:defRPr/>
            </a:pPr>
            <a:r>
              <a:rPr lang="it-IT" sz="2000" b="1" dirty="0" smtClean="0"/>
              <a:t>Direzione </a:t>
            </a:r>
          </a:p>
          <a:p>
            <a:pPr algn="ctr" defTabSz="762000">
              <a:defRPr/>
            </a:pPr>
            <a:r>
              <a:rPr lang="it-IT" sz="2000" b="1" dirty="0" smtClean="0"/>
              <a:t>Generale </a:t>
            </a:r>
          </a:p>
          <a:p>
            <a:pPr algn="ctr" defTabSz="762000">
              <a:defRPr/>
            </a:pPr>
            <a:r>
              <a:rPr lang="it-IT" sz="2000" b="1" dirty="0" smtClean="0"/>
              <a:t>per </a:t>
            </a:r>
          </a:p>
          <a:p>
            <a:pPr algn="ctr" defTabSz="762000">
              <a:defRPr/>
            </a:pPr>
            <a:r>
              <a:rPr lang="it-IT" sz="2000" b="1" dirty="0" smtClean="0"/>
              <a:t>il Personale Scolastico</a:t>
            </a:r>
            <a:endParaRPr lang="it-IT" sz="2000" b="1" dirty="0"/>
          </a:p>
        </p:txBody>
      </p:sp>
      <p:cxnSp>
        <p:nvCxnSpPr>
          <p:cNvPr id="21521" name="Forma 30"/>
          <p:cNvCxnSpPr>
            <a:cxnSpLocks noChangeShapeType="1"/>
            <a:stCxn id="1027076" idx="2"/>
          </p:cNvCxnSpPr>
          <p:nvPr/>
        </p:nvCxnSpPr>
        <p:spPr bwMode="auto">
          <a:xfrm flipH="1">
            <a:off x="2631828" y="2019665"/>
            <a:ext cx="1984134" cy="517408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pic>
        <p:nvPicPr>
          <p:cNvPr id="2152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93382" y="29092"/>
            <a:ext cx="558312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4" name="CasellaDiTesto 75"/>
          <p:cNvSpPr txBox="1">
            <a:spLocks noChangeArrowheads="1"/>
          </p:cNvSpPr>
          <p:nvPr/>
        </p:nvSpPr>
        <p:spPr bwMode="auto">
          <a:xfrm>
            <a:off x="6151694" y="129794"/>
            <a:ext cx="27757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smtClean="0"/>
              <a:t>M.I. </a:t>
            </a:r>
            <a:r>
              <a:rPr lang="it-IT" i="1" dirty="0"/>
              <a:t>Dr. Sergio Repetto</a:t>
            </a:r>
          </a:p>
        </p:txBody>
      </p:sp>
      <p:pic>
        <p:nvPicPr>
          <p:cNvPr id="2152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214" y="1277221"/>
            <a:ext cx="814754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-2276021" y="205439"/>
            <a:ext cx="9969012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000" b="1" dirty="0" smtClean="0">
                <a:solidFill>
                  <a:schemeClr val="accent2"/>
                </a:solidFill>
              </a:rPr>
              <a:t>La Determinazione delle Dotazioni Organiche </a:t>
            </a:r>
          </a:p>
          <a:p>
            <a:pPr algn="ctr" defTabSz="762000">
              <a:defRPr/>
            </a:pPr>
            <a:r>
              <a:rPr lang="it-IT" sz="2000" b="1" dirty="0" smtClean="0">
                <a:solidFill>
                  <a:schemeClr val="accent2"/>
                </a:solidFill>
              </a:rPr>
              <a:t>1 Scenario </a:t>
            </a:r>
            <a:endParaRPr lang="it-IT" sz="20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6548805" y="3055069"/>
            <a:ext cx="2464777" cy="19389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defTabSz="762000">
              <a:defRPr/>
            </a:pPr>
            <a:r>
              <a:rPr lang="it-IT" sz="2000" b="1" dirty="0" smtClean="0"/>
              <a:t>Ambiti Territoriali</a:t>
            </a:r>
          </a:p>
          <a:p>
            <a:pPr algn="ctr" defTabSz="762000">
              <a:defRPr/>
            </a:pPr>
            <a:endParaRPr lang="it-IT" sz="2000" b="1" dirty="0" smtClean="0"/>
          </a:p>
          <a:p>
            <a:pPr algn="ctr" defTabSz="762000">
              <a:defRPr/>
            </a:pPr>
            <a:r>
              <a:rPr lang="it-IT" sz="2000" b="1" dirty="0" smtClean="0"/>
              <a:t>Cagliari</a:t>
            </a:r>
          </a:p>
          <a:p>
            <a:pPr algn="ctr" defTabSz="762000">
              <a:defRPr/>
            </a:pPr>
            <a:r>
              <a:rPr lang="it-IT" sz="2000" b="1" dirty="0" smtClean="0">
                <a:solidFill>
                  <a:srgbClr val="FF0000"/>
                </a:solidFill>
                <a:latin typeface="+mn-lt"/>
              </a:rPr>
              <a:t>Sassari</a:t>
            </a:r>
          </a:p>
          <a:p>
            <a:pPr algn="ctr" defTabSz="762000">
              <a:defRPr/>
            </a:pPr>
            <a:r>
              <a:rPr lang="it-IT" sz="2000" b="1" dirty="0" smtClean="0"/>
              <a:t>Nuoro</a:t>
            </a:r>
          </a:p>
          <a:p>
            <a:pPr algn="ctr" defTabSz="762000">
              <a:defRPr/>
            </a:pPr>
            <a:r>
              <a:rPr lang="it-IT" sz="2000" b="1" dirty="0" smtClean="0"/>
              <a:t>Oristano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529815" y="3106459"/>
            <a:ext cx="2137559" cy="16312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defTabSz="762000">
              <a:defRPr/>
            </a:pPr>
            <a:endParaRPr lang="it-IT" sz="2000" b="1" dirty="0" smtClean="0"/>
          </a:p>
          <a:p>
            <a:pPr algn="ctr" defTabSz="762000">
              <a:defRPr/>
            </a:pPr>
            <a:r>
              <a:rPr lang="it-IT" sz="2000" b="1" dirty="0" smtClean="0"/>
              <a:t>Ufficio Scolastico Regionale per la Sardegna</a:t>
            </a:r>
          </a:p>
          <a:p>
            <a:pPr algn="ctr" defTabSz="762000">
              <a:defRPr/>
            </a:pPr>
            <a:endParaRPr lang="it-IT" sz="2000" b="1" dirty="0" smtClean="0"/>
          </a:p>
        </p:txBody>
      </p:sp>
      <p:pic>
        <p:nvPicPr>
          <p:cNvPr id="1026" name="Picture 2" descr="C:\Users\mi13856\Desktop\image_itali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081" y="4737674"/>
            <a:ext cx="1421594" cy="181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00327" y="1277221"/>
            <a:ext cx="814754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reccia a destra con strisce 10"/>
          <p:cNvSpPr/>
          <p:nvPr/>
        </p:nvSpPr>
        <p:spPr bwMode="auto">
          <a:xfrm>
            <a:off x="2708485" y="3306514"/>
            <a:ext cx="794222" cy="1128326"/>
          </a:xfrm>
          <a:prstGeom prst="stripedRightArrow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7" name="Picture 3" descr="C:\Users\mi13856\Desktop\4mori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3738" y="4434840"/>
            <a:ext cx="1244448" cy="1527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Freccia a destra con strisce 28"/>
          <p:cNvSpPr/>
          <p:nvPr/>
        </p:nvSpPr>
        <p:spPr bwMode="auto">
          <a:xfrm>
            <a:off x="5754583" y="3306514"/>
            <a:ext cx="794222" cy="1128326"/>
          </a:xfrm>
          <a:prstGeom prst="stripedRightArrow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AutoShape 2" descr="Risultati immagini per ATTUALI PROVINCE SARDEGNA"/>
          <p:cNvSpPr>
            <a:spLocks noChangeAspect="1" noChangeArrowheads="1"/>
          </p:cNvSpPr>
          <p:nvPr/>
        </p:nvSpPr>
        <p:spPr bwMode="auto">
          <a:xfrm>
            <a:off x="143608" y="-144463"/>
            <a:ext cx="281354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" name="AutoShape 4" descr="Risultati immagini per ATTUALI PROVINCE SARDEGNA"/>
          <p:cNvSpPr>
            <a:spLocks noChangeAspect="1" noChangeArrowheads="1"/>
          </p:cNvSpPr>
          <p:nvPr/>
        </p:nvSpPr>
        <p:spPr bwMode="auto">
          <a:xfrm>
            <a:off x="284285" y="7938"/>
            <a:ext cx="281354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29" name="Picture 5" descr="D:\Users\mi11205\Desktop\downloa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704" y="5198367"/>
            <a:ext cx="1473702" cy="159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ttore 1 4"/>
          <p:cNvCxnSpPr/>
          <p:nvPr/>
        </p:nvCxnSpPr>
        <p:spPr>
          <a:xfrm>
            <a:off x="4663932" y="1495840"/>
            <a:ext cx="432048" cy="462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041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2043683" y="1847488"/>
            <a:ext cx="9969012" cy="587375"/>
          </a:xfrm>
        </p:spPr>
        <p:txBody>
          <a:bodyPr/>
          <a:lstStyle/>
          <a:p>
            <a:pPr algn="ctr" eaLnBrk="1" hangingPunct="1"/>
            <a:r>
              <a:rPr lang="it-IT" sz="2400" dirty="0" smtClean="0"/>
              <a:t>ATTI</a:t>
            </a: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1601717" y="2959071"/>
            <a:ext cx="2464777" cy="206210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marL="342900" indent="-342900" algn="ctr" defTabSz="762000">
              <a:buFont typeface="+mj-lt"/>
              <a:buAutoNum type="arabicPeriod"/>
              <a:defRPr/>
            </a:pPr>
            <a:r>
              <a:rPr lang="it-IT" sz="1600" b="1" dirty="0" smtClean="0"/>
              <a:t>Decreti Interministeriali </a:t>
            </a:r>
            <a:r>
              <a:rPr lang="it-IT" sz="1600" b="1" dirty="0" err="1" smtClean="0"/>
              <a:t>Mef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Miur</a:t>
            </a:r>
            <a:r>
              <a:rPr lang="it-IT" sz="1600" b="1" dirty="0" smtClean="0"/>
              <a:t> su Dotazioni Organiche di Diritto</a:t>
            </a:r>
          </a:p>
          <a:p>
            <a:pPr marL="342900" indent="-342900" algn="ctr" defTabSz="762000">
              <a:buFont typeface="+mj-lt"/>
              <a:buAutoNum type="arabicPeriod"/>
              <a:defRPr/>
            </a:pPr>
            <a:endParaRPr lang="it-IT" sz="1600" b="1" dirty="0"/>
          </a:p>
          <a:p>
            <a:pPr marL="342900" indent="-342900" algn="ctr" defTabSz="762000">
              <a:buFont typeface="+mj-lt"/>
              <a:buAutoNum type="arabicPeriod"/>
              <a:defRPr/>
            </a:pPr>
            <a:r>
              <a:rPr lang="it-IT" sz="1600" b="1" dirty="0" smtClean="0"/>
              <a:t>Circolare </a:t>
            </a:r>
            <a:r>
              <a:rPr lang="it-IT" sz="1600" b="1" dirty="0" err="1"/>
              <a:t>Miur</a:t>
            </a:r>
            <a:r>
              <a:rPr lang="it-IT" sz="1600" b="1" dirty="0"/>
              <a:t> su Dotazioni Organiche di </a:t>
            </a:r>
            <a:r>
              <a:rPr lang="it-IT" sz="1600" b="1" dirty="0" smtClean="0"/>
              <a:t>Fatto</a:t>
            </a:r>
            <a:endParaRPr lang="it-IT" sz="1600" b="1" dirty="0"/>
          </a:p>
        </p:txBody>
      </p:sp>
      <p:pic>
        <p:nvPicPr>
          <p:cNvPr id="2152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2902" y="102676"/>
            <a:ext cx="558312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4" name="CasellaDiTesto 75"/>
          <p:cNvSpPr txBox="1">
            <a:spLocks noChangeArrowheads="1"/>
          </p:cNvSpPr>
          <p:nvPr/>
        </p:nvSpPr>
        <p:spPr bwMode="auto">
          <a:xfrm>
            <a:off x="6518630" y="188914"/>
            <a:ext cx="259519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smtClean="0"/>
              <a:t>M.I. </a:t>
            </a:r>
            <a:r>
              <a:rPr lang="it-IT" i="1" dirty="0"/>
              <a:t>Dr. Sergio Repetto</a:t>
            </a: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-2271889" y="322428"/>
            <a:ext cx="9969012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000" b="1" dirty="0" smtClean="0">
                <a:solidFill>
                  <a:schemeClr val="accent2"/>
                </a:solidFill>
              </a:rPr>
              <a:t>La Determinazione delle Dotazioni Organiche </a:t>
            </a:r>
          </a:p>
          <a:p>
            <a:pPr algn="ctr" defTabSz="762000">
              <a:defRPr/>
            </a:pPr>
            <a:r>
              <a:rPr lang="it-IT" sz="2000" b="1" dirty="0" smtClean="0">
                <a:solidFill>
                  <a:schemeClr val="accent2"/>
                </a:solidFill>
              </a:rPr>
              <a:t>1 Scenario </a:t>
            </a:r>
            <a:endParaRPr lang="it-IT" sz="20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Documents"/>
          <p:cNvSpPr>
            <a:spLocks noEditPoints="1" noChangeArrowheads="1"/>
          </p:cNvSpPr>
          <p:nvPr/>
        </p:nvSpPr>
        <p:spPr bwMode="auto">
          <a:xfrm>
            <a:off x="1498937" y="1403132"/>
            <a:ext cx="809701" cy="888710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2" name="Immagine 21" descr="Ritaglio schermata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704" y="1911473"/>
            <a:ext cx="1493800" cy="1958269"/>
          </a:xfrm>
          <a:prstGeom prst="rect">
            <a:avLst/>
          </a:prstGeom>
        </p:spPr>
      </p:pic>
      <p:sp>
        <p:nvSpPr>
          <p:cNvPr id="23" name="Rettangolo 22"/>
          <p:cNvSpPr/>
          <p:nvPr/>
        </p:nvSpPr>
        <p:spPr bwMode="auto">
          <a:xfrm>
            <a:off x="4550052" y="1968121"/>
            <a:ext cx="1968578" cy="192074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Decreto Interministeriale Personale Docente</a:t>
            </a:r>
          </a:p>
        </p:txBody>
      </p:sp>
      <p:sp>
        <p:nvSpPr>
          <p:cNvPr id="24" name="Freccia a destra 23"/>
          <p:cNvSpPr/>
          <p:nvPr/>
        </p:nvSpPr>
        <p:spPr bwMode="auto">
          <a:xfrm>
            <a:off x="6518630" y="2499262"/>
            <a:ext cx="327074" cy="1029803"/>
          </a:xfrm>
          <a:prstGeom prst="rightArrow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ettangolo 24"/>
          <p:cNvSpPr/>
          <p:nvPr/>
        </p:nvSpPr>
        <p:spPr bwMode="auto">
          <a:xfrm>
            <a:off x="4550052" y="4367848"/>
            <a:ext cx="1968578" cy="1551817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Decreto Interministeriale Educatori</a:t>
            </a:r>
          </a:p>
        </p:txBody>
      </p:sp>
      <p:sp>
        <p:nvSpPr>
          <p:cNvPr id="26" name="Freccia a destra 25"/>
          <p:cNvSpPr/>
          <p:nvPr/>
        </p:nvSpPr>
        <p:spPr bwMode="auto">
          <a:xfrm>
            <a:off x="6518630" y="4632366"/>
            <a:ext cx="327074" cy="966113"/>
          </a:xfrm>
          <a:prstGeom prst="rightArrow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Rettangolo 28"/>
          <p:cNvSpPr/>
          <p:nvPr/>
        </p:nvSpPr>
        <p:spPr bwMode="auto">
          <a:xfrm>
            <a:off x="6868857" y="4367847"/>
            <a:ext cx="1470647" cy="1551818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Assente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2500" b="1" dirty="0">
              <a:latin typeface="+mn-lt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cxnSp>
        <p:nvCxnSpPr>
          <p:cNvPr id="31" name="Connettore 1 30"/>
          <p:cNvCxnSpPr/>
          <p:nvPr/>
        </p:nvCxnSpPr>
        <p:spPr bwMode="auto">
          <a:xfrm flipV="1">
            <a:off x="6868857" y="4886862"/>
            <a:ext cx="1470647" cy="1032803"/>
          </a:xfrm>
          <a:prstGeom prst="lin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2" name="Connettore 1 31"/>
          <p:cNvCxnSpPr/>
          <p:nvPr/>
        </p:nvCxnSpPr>
        <p:spPr bwMode="auto">
          <a:xfrm>
            <a:off x="6868857" y="4886862"/>
            <a:ext cx="1470647" cy="1032803"/>
          </a:xfrm>
          <a:prstGeom prst="lin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230592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38212" y="3896826"/>
            <a:ext cx="8856984" cy="11521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2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Circolare Annuale MIUR prevede un contingente per il Personale Educativo per </a:t>
            </a:r>
            <a:r>
              <a:rPr lang="it-IT" sz="2200" dirty="0" err="1" smtClean="0">
                <a:solidFill>
                  <a:schemeClr val="tx1"/>
                </a:solidFill>
                <a:latin typeface="Constantia" panose="02030602050306030303" pitchFamily="18" charset="0"/>
              </a:rPr>
              <a:t>l’a.s.</a:t>
            </a:r>
            <a:r>
              <a:rPr lang="it-IT" sz="22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da avviare di x posti (lo stesso </a:t>
            </a:r>
            <a:r>
              <a:rPr lang="it-IT" sz="2200" dirty="0" err="1" smtClean="0">
                <a:solidFill>
                  <a:schemeClr val="tx1"/>
                </a:solidFill>
                <a:latin typeface="Constantia" panose="02030602050306030303" pitchFamily="18" charset="0"/>
              </a:rPr>
              <a:t>dell’a.s.</a:t>
            </a:r>
            <a:r>
              <a:rPr lang="it-IT" sz="22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precedente) </a:t>
            </a:r>
            <a:endParaRPr lang="it-IT" sz="2200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578372" y="2777490"/>
            <a:ext cx="5976664" cy="67279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2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Assenza decreto Educatori </a:t>
            </a:r>
            <a:r>
              <a:rPr lang="it-IT" sz="2200" dirty="0" err="1" smtClean="0">
                <a:solidFill>
                  <a:schemeClr val="tx1"/>
                </a:solidFill>
                <a:latin typeface="Constantia" panose="02030602050306030303" pitchFamily="18" charset="0"/>
              </a:rPr>
              <a:t>a.s.</a:t>
            </a:r>
            <a:r>
              <a:rPr lang="it-IT" sz="22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endParaRPr lang="it-IT" sz="2200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0" y="1484784"/>
            <a:ext cx="8784976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200" b="1" dirty="0" smtClean="0">
                <a:solidFill>
                  <a:schemeClr val="accent2"/>
                </a:solidFill>
              </a:rPr>
              <a:t>La Determinazione delle Dotazioni Organiche </a:t>
            </a:r>
          </a:p>
          <a:p>
            <a:pPr algn="ctr" defTabSz="762000">
              <a:defRPr/>
            </a:pPr>
            <a:r>
              <a:rPr lang="it-IT" sz="2200" b="1" dirty="0" smtClean="0">
                <a:solidFill>
                  <a:schemeClr val="accent2"/>
                </a:solidFill>
              </a:rPr>
              <a:t>2 Caso di Studio</a:t>
            </a:r>
            <a:endParaRPr lang="it-IT" sz="22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98855"/>
            <a:ext cx="558312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sellaDiTesto 75"/>
          <p:cNvSpPr txBox="1">
            <a:spLocks noChangeArrowheads="1"/>
          </p:cNvSpPr>
          <p:nvPr/>
        </p:nvSpPr>
        <p:spPr bwMode="auto">
          <a:xfrm>
            <a:off x="5850392" y="188914"/>
            <a:ext cx="270521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smtClean="0"/>
              <a:t>M.I. </a:t>
            </a:r>
            <a:r>
              <a:rPr lang="it-IT" i="1" dirty="0"/>
              <a:t>Dr. Sergio Repetto</a:t>
            </a:r>
          </a:p>
        </p:txBody>
      </p:sp>
    </p:spTree>
    <p:extLst>
      <p:ext uri="{BB962C8B-B14F-4D97-AF65-F5344CB8AC3E}">
        <p14:creationId xmlns:p14="http://schemas.microsoft.com/office/powerpoint/2010/main" val="342490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38213" y="702793"/>
            <a:ext cx="8784976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200" b="1" dirty="0" smtClean="0">
                <a:solidFill>
                  <a:schemeClr val="accent2"/>
                </a:solidFill>
              </a:rPr>
              <a:t>La Determinazione delle Dotazioni Organiche </a:t>
            </a:r>
          </a:p>
          <a:p>
            <a:pPr algn="ctr" defTabSz="762000">
              <a:defRPr/>
            </a:pPr>
            <a:r>
              <a:rPr lang="it-IT" sz="2200" b="1" dirty="0" smtClean="0">
                <a:solidFill>
                  <a:schemeClr val="accent2"/>
                </a:solidFill>
              </a:rPr>
              <a:t>2 Caso di Studio</a:t>
            </a:r>
            <a:endParaRPr lang="it-IT" sz="22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5212" y="13818"/>
            <a:ext cx="558312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sellaDiTesto 75"/>
          <p:cNvSpPr txBox="1">
            <a:spLocks noChangeArrowheads="1"/>
          </p:cNvSpPr>
          <p:nvPr/>
        </p:nvSpPr>
        <p:spPr bwMode="auto">
          <a:xfrm>
            <a:off x="5940153" y="188914"/>
            <a:ext cx="2849226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smtClean="0"/>
              <a:t>M.I. </a:t>
            </a:r>
            <a:r>
              <a:rPr lang="it-IT" i="1" dirty="0"/>
              <a:t>Dr. Sergio Repetto</a:t>
            </a:r>
          </a:p>
        </p:txBody>
      </p:sp>
      <p:sp>
        <p:nvSpPr>
          <p:cNvPr id="12" name="CasellaDiTesto 1"/>
          <p:cNvSpPr txBox="1"/>
          <p:nvPr/>
        </p:nvSpPr>
        <p:spPr>
          <a:xfrm>
            <a:off x="343633" y="1830354"/>
            <a:ext cx="8035435" cy="4570446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it-IT" sz="3200" b="1" i="0" u="none" strike="noStrike" baseline="0" dirty="0">
                <a:solidFill>
                  <a:srgbClr val="000000"/>
                </a:solidFill>
                <a:latin typeface="Calibri"/>
              </a:rPr>
              <a:t>Regole:</a:t>
            </a:r>
          </a:p>
          <a:p>
            <a:pPr algn="ctr" rtl="0">
              <a:defRPr sz="1000"/>
            </a:pPr>
            <a:endParaRPr lang="it-IT" sz="3200" b="0" i="0" u="none" strike="noStrike" baseline="0" dirty="0">
              <a:solidFill>
                <a:srgbClr val="000000"/>
              </a:solidFill>
              <a:latin typeface="Calibri"/>
            </a:endParaRPr>
          </a:p>
          <a:p>
            <a:pPr algn="ctr" rtl="0">
              <a:defRPr sz="1000"/>
            </a:pPr>
            <a:r>
              <a:rPr lang="it-IT" sz="3200" b="0" i="0" u="none" strike="noStrike" baseline="0" dirty="0">
                <a:solidFill>
                  <a:srgbClr val="000000"/>
                </a:solidFill>
                <a:latin typeface="Calibri"/>
              </a:rPr>
              <a:t>1) Il decreto di attribuzione è emanato ex -post: ci si basa quindi su attribuzione anno precedente </a:t>
            </a:r>
          </a:p>
          <a:p>
            <a:pPr algn="ctr" rtl="0">
              <a:defRPr sz="1000"/>
            </a:pPr>
            <a:endParaRPr lang="it-IT" sz="3200" b="0" i="0" u="none" strike="noStrike" baseline="0" dirty="0">
              <a:solidFill>
                <a:srgbClr val="000000"/>
              </a:solidFill>
              <a:latin typeface="Calibri"/>
            </a:endParaRPr>
          </a:p>
          <a:p>
            <a:pPr algn="ctr" rtl="0">
              <a:defRPr sz="1000"/>
            </a:pPr>
            <a:r>
              <a:rPr lang="it-IT" sz="3200" b="0" i="0" u="none" strike="noStrike" baseline="0" dirty="0">
                <a:solidFill>
                  <a:srgbClr val="000000"/>
                </a:solidFill>
                <a:latin typeface="Calibri"/>
              </a:rPr>
              <a:t>2) Compensazioni tra Province solo nel caso non si crei esubero a livello provinciale  </a:t>
            </a:r>
          </a:p>
        </p:txBody>
      </p:sp>
      <p:pic>
        <p:nvPicPr>
          <p:cNvPr id="1026" name="Picture 2" descr="C:\Program Files (x86)\Microsoft Office\MEDIA\CAGCAT10\j0252349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754" y="5307757"/>
            <a:ext cx="1686435" cy="111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326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885705"/>
              </p:ext>
            </p:extLst>
          </p:nvPr>
        </p:nvGraphicFramePr>
        <p:xfrm>
          <a:off x="107505" y="3088434"/>
          <a:ext cx="8060776" cy="3312366"/>
        </p:xfrm>
        <a:graphic>
          <a:graphicData uri="http://schemas.openxmlformats.org/drawingml/2006/table">
            <a:tbl>
              <a:tblPr/>
              <a:tblGrid>
                <a:gridCol w="540469"/>
                <a:gridCol w="1079204"/>
                <a:gridCol w="1044623"/>
                <a:gridCol w="1224136"/>
                <a:gridCol w="931984"/>
                <a:gridCol w="1008112"/>
                <a:gridCol w="1224136"/>
                <a:gridCol w="1008112"/>
              </a:tblGrid>
              <a:tr h="1014771">
                <a:tc>
                  <a:txBody>
                    <a:bodyPr/>
                    <a:lstStyle/>
                    <a:p>
                      <a:pPr algn="ctr" fontAlgn="ctr"/>
                      <a:endParaRPr lang="it-IT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7339" marR="7339" marT="733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>Assegnato</a:t>
                      </a:r>
                      <a:br>
                        <a:rPr lang="it-IT" sz="1400" b="1" i="0" u="none" strike="noStrike" dirty="0">
                          <a:effectLst/>
                          <a:latin typeface="Arial"/>
                        </a:rPr>
                      </a:br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>16-17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smtClean="0">
                          <a:effectLst/>
                          <a:latin typeface="Arial"/>
                        </a:rPr>
                        <a:t>Richiesta effettiva convittori</a:t>
                      </a:r>
                    </a:p>
                    <a:p>
                      <a:pPr algn="ctr" fontAlgn="ctr"/>
                      <a:r>
                        <a:rPr lang="it-IT" sz="1400" b="1" i="0" u="none" strike="noStrike" dirty="0" smtClean="0">
                          <a:effectLst/>
                          <a:latin typeface="Arial"/>
                        </a:rPr>
                        <a:t> 17-18</a:t>
                      </a:r>
                      <a:endParaRPr lang="it-IT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>Scostamento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err="1" smtClean="0">
                          <a:effectLst/>
                          <a:latin typeface="Arial"/>
                        </a:rPr>
                        <a:t>Scostam</a:t>
                      </a:r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/>
                      </a:r>
                      <a:br>
                        <a:rPr lang="it-IT" sz="1400" b="1" i="0" u="none" strike="noStrike" dirty="0">
                          <a:effectLst/>
                          <a:latin typeface="Arial"/>
                        </a:rPr>
                      </a:br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>%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>Assegnato</a:t>
                      </a:r>
                      <a:br>
                        <a:rPr lang="it-IT" sz="1400" b="1" i="0" u="none" strike="noStrike" dirty="0">
                          <a:effectLst/>
                          <a:latin typeface="Arial"/>
                        </a:rPr>
                      </a:br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>17-18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>Scostamento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err="1" smtClean="0">
                          <a:effectLst/>
                          <a:latin typeface="Arial"/>
                        </a:rPr>
                        <a:t>Scostam</a:t>
                      </a:r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/>
                      </a:r>
                      <a:br>
                        <a:rPr lang="it-IT" sz="1400" b="1" i="0" u="none" strike="noStrike" dirty="0">
                          <a:effectLst/>
                          <a:latin typeface="Arial"/>
                        </a:rPr>
                      </a:br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>%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5951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CA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73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-23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-31,51%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-24,66%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1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SS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67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76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-11,84%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61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-15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-19,74%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1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NU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-33,33%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-3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-25,00%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1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OR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18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33,33%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33,33%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19">
                <a:tc>
                  <a:txBody>
                    <a:bodyPr/>
                    <a:lstStyle/>
                    <a:p>
                      <a:pPr algn="ctr" fontAlgn="ctr"/>
                      <a:endParaRPr lang="it-IT" sz="800" b="1" i="0" u="none" strike="noStrike">
                        <a:effectLst/>
                        <a:latin typeface="Arial"/>
                      </a:endParaRPr>
                    </a:p>
                  </a:txBody>
                  <a:tcPr marL="7339" marR="7339" marT="733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149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179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-30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-16,76%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149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-30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-16,76%</a:t>
                      </a:r>
                    </a:p>
                  </a:txBody>
                  <a:tcPr marL="8792" marR="8792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Rettangolo arrotondato 2"/>
          <p:cNvSpPr/>
          <p:nvPr/>
        </p:nvSpPr>
        <p:spPr>
          <a:xfrm>
            <a:off x="308844" y="1480230"/>
            <a:ext cx="8496944" cy="158417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Operazioni di Riequilibrio dello scostamento tra </a:t>
            </a: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DOMANDA</a:t>
            </a:r>
            <a:r>
              <a:rPr lang="it-IT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(richiesta effettiva convittori) </a:t>
            </a:r>
          </a:p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e </a:t>
            </a: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OFFERTA</a:t>
            </a:r>
            <a:r>
              <a:rPr lang="it-IT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(Budget Regionale assegnato dal </a:t>
            </a:r>
            <a:r>
              <a:rPr lang="it-IT" sz="2400" b="1" dirty="0" err="1" smtClean="0">
                <a:solidFill>
                  <a:schemeClr val="tx1"/>
                </a:solidFill>
                <a:latin typeface="Constantia" panose="02030602050306030303" pitchFamily="18" charset="0"/>
              </a:rPr>
              <a:t>Miur</a:t>
            </a:r>
            <a:r>
              <a:rPr lang="it-IT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) </a:t>
            </a:r>
            <a:endParaRPr lang="it-IT" sz="2400" b="1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1336" y="13818"/>
            <a:ext cx="558312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75"/>
          <p:cNvSpPr txBox="1">
            <a:spLocks noChangeArrowheads="1"/>
          </p:cNvSpPr>
          <p:nvPr/>
        </p:nvSpPr>
        <p:spPr bwMode="auto">
          <a:xfrm>
            <a:off x="6269649" y="188914"/>
            <a:ext cx="251973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smtClean="0"/>
              <a:t>M.I. </a:t>
            </a:r>
            <a:r>
              <a:rPr lang="it-IT" i="1" dirty="0"/>
              <a:t>Dr. Sergio Repetto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38213" y="702793"/>
            <a:ext cx="8784976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200" b="1" dirty="0" smtClean="0">
                <a:solidFill>
                  <a:schemeClr val="accent2"/>
                </a:solidFill>
              </a:rPr>
              <a:t>La Determinazione delle Dotazioni Organiche </a:t>
            </a:r>
          </a:p>
          <a:p>
            <a:pPr algn="ctr" defTabSz="762000">
              <a:defRPr/>
            </a:pPr>
            <a:r>
              <a:rPr lang="it-IT" sz="2200" b="1" dirty="0" smtClean="0">
                <a:solidFill>
                  <a:schemeClr val="accent2"/>
                </a:solidFill>
              </a:rPr>
              <a:t>2 Caso di Studio</a:t>
            </a:r>
            <a:endParaRPr lang="it-IT" sz="22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3779912" y="6453336"/>
            <a:ext cx="1681707" cy="2964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29   66,66</a:t>
            </a:r>
            <a:r>
              <a:rPr lang="it-IT" dirty="0" smtClean="0">
                <a:solidFill>
                  <a:schemeClr val="tx1"/>
                </a:solidFill>
              </a:rPr>
              <a:t>%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6269648" y="6453336"/>
            <a:ext cx="1681707" cy="2964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24   58,33</a:t>
            </a:r>
            <a:r>
              <a:rPr lang="it-IT" dirty="0" smtClean="0">
                <a:solidFill>
                  <a:schemeClr val="tx1"/>
                </a:solidFill>
              </a:rPr>
              <a:t>%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27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336249"/>
              </p:ext>
            </p:extLst>
          </p:nvPr>
        </p:nvGraphicFramePr>
        <p:xfrm>
          <a:off x="221567" y="3088434"/>
          <a:ext cx="7929704" cy="3312366"/>
        </p:xfrm>
        <a:graphic>
          <a:graphicData uri="http://schemas.openxmlformats.org/drawingml/2006/table">
            <a:tbl>
              <a:tblPr/>
              <a:tblGrid>
                <a:gridCol w="526707"/>
                <a:gridCol w="1051723"/>
                <a:gridCol w="1018023"/>
                <a:gridCol w="1192964"/>
                <a:gridCol w="982441"/>
                <a:gridCol w="982441"/>
                <a:gridCol w="1192964"/>
                <a:gridCol w="982441"/>
              </a:tblGrid>
              <a:tr h="1014771">
                <a:tc>
                  <a:txBody>
                    <a:bodyPr/>
                    <a:lstStyle/>
                    <a:p>
                      <a:pPr algn="ctr" fontAlgn="ctr"/>
                      <a:endParaRPr lang="it-IT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7339" marR="7339" marT="733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>Assegnato</a:t>
                      </a:r>
                      <a:br>
                        <a:rPr lang="it-IT" sz="1400" b="1" i="0" u="none" strike="noStrike" dirty="0">
                          <a:effectLst/>
                          <a:latin typeface="Arial"/>
                        </a:rPr>
                      </a:br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>16-17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>
                        <a:alpha val="9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smtClean="0">
                          <a:effectLst/>
                          <a:latin typeface="Arial"/>
                        </a:rPr>
                        <a:t>Richiesta effettiva convittori</a:t>
                      </a:r>
                    </a:p>
                    <a:p>
                      <a:pPr algn="ctr" fontAlgn="ctr"/>
                      <a:r>
                        <a:rPr lang="it-IT" sz="1400" b="1" i="0" u="none" strike="noStrike" dirty="0" smtClean="0">
                          <a:effectLst/>
                          <a:latin typeface="Arial"/>
                        </a:rPr>
                        <a:t> 17-18</a:t>
                      </a:r>
                      <a:endParaRPr lang="it-IT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>
                        <a:alpha val="9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>Scostamento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>
                        <a:alpha val="9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err="1" smtClean="0">
                          <a:effectLst/>
                          <a:latin typeface="Arial"/>
                        </a:rPr>
                        <a:t>Scostam</a:t>
                      </a:r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/>
                      </a:r>
                      <a:br>
                        <a:rPr lang="it-IT" sz="1400" b="1" i="0" u="none" strike="noStrike" dirty="0">
                          <a:effectLst/>
                          <a:latin typeface="Arial"/>
                        </a:rPr>
                      </a:br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>%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>
                        <a:alpha val="9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>Assegnato</a:t>
                      </a:r>
                      <a:br>
                        <a:rPr lang="it-IT" sz="1400" b="1" i="0" u="none" strike="noStrike" dirty="0">
                          <a:effectLst/>
                          <a:latin typeface="Arial"/>
                        </a:rPr>
                      </a:br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>17-18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>
                        <a:alpha val="9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>Scostamento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>
                        <a:alpha val="9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err="1" smtClean="0">
                          <a:effectLst/>
                          <a:latin typeface="Arial"/>
                        </a:rPr>
                        <a:t>Scostam</a:t>
                      </a:r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/>
                      </a:r>
                      <a:br>
                        <a:rPr lang="it-IT" sz="1400" b="1" i="0" u="none" strike="noStrike" dirty="0">
                          <a:effectLst/>
                          <a:latin typeface="Arial"/>
                        </a:rPr>
                      </a:br>
                      <a:r>
                        <a:rPr lang="it-IT" sz="1400" b="1" i="0" u="none" strike="noStrike" dirty="0">
                          <a:effectLst/>
                          <a:latin typeface="Arial"/>
                        </a:rPr>
                        <a:t>%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>
                        <a:alpha val="94000"/>
                      </a:srgbClr>
                    </a:solidFill>
                  </a:tcPr>
                </a:tc>
              </a:tr>
              <a:tr h="45951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CA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73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-23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-31,51%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55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-18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-24,66%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1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SS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67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76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-9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-11,84%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64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-12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-15,79%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1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NU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-4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-33,33%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-8,33%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1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OR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18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33,33%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23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27,78%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19">
                <a:tc>
                  <a:txBody>
                    <a:bodyPr/>
                    <a:lstStyle/>
                    <a:p>
                      <a:pPr algn="ctr" fontAlgn="ctr"/>
                      <a:endParaRPr lang="it-IT" sz="800" b="1" i="0" u="none" strike="noStrike">
                        <a:effectLst/>
                        <a:latin typeface="Arial"/>
                      </a:endParaRPr>
                    </a:p>
                  </a:txBody>
                  <a:tcPr marL="7339" marR="7339" marT="733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149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179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-30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-16,76%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153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-26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-14,53%</a:t>
                      </a:r>
                    </a:p>
                  </a:txBody>
                  <a:tcPr marL="7339" marR="7339" marT="73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Rettangolo arrotondato 2"/>
          <p:cNvSpPr/>
          <p:nvPr/>
        </p:nvSpPr>
        <p:spPr>
          <a:xfrm>
            <a:off x="308844" y="1480230"/>
            <a:ext cx="8496944" cy="1584176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Operazioni di Riequilibrio dello scostamento tra </a:t>
            </a: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DOMANDA</a:t>
            </a:r>
            <a:r>
              <a:rPr lang="it-IT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e </a:t>
            </a:r>
            <a:r>
              <a:rPr lang="it-IT" sz="24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OFFERTA</a:t>
            </a:r>
            <a:r>
              <a:rPr lang="it-IT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</a:p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dopo la concessione di ulteriori 4 posti dal </a:t>
            </a:r>
            <a:r>
              <a:rPr lang="it-IT" sz="2400" b="1" dirty="0" err="1" smtClean="0">
                <a:solidFill>
                  <a:schemeClr val="tx1"/>
                </a:solidFill>
                <a:latin typeface="Constantia" panose="02030602050306030303" pitchFamily="18" charset="0"/>
              </a:rPr>
              <a:t>Miur</a:t>
            </a:r>
            <a:endParaRPr lang="it-IT" sz="2400" b="1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1336" y="1"/>
            <a:ext cx="558312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75"/>
          <p:cNvSpPr txBox="1">
            <a:spLocks noChangeArrowheads="1"/>
          </p:cNvSpPr>
          <p:nvPr/>
        </p:nvSpPr>
        <p:spPr bwMode="auto">
          <a:xfrm>
            <a:off x="6269649" y="188914"/>
            <a:ext cx="251973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smtClean="0"/>
              <a:t>M.I. </a:t>
            </a:r>
            <a:r>
              <a:rPr lang="it-IT" i="1" dirty="0"/>
              <a:t>Dr. Sergio Repetto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38213" y="702793"/>
            <a:ext cx="8784976" cy="587375"/>
          </a:xfrm>
          <a:prstGeom prst="rect">
            <a:avLst/>
          </a:prstGeom>
        </p:spPr>
        <p:txBody>
          <a:bodyPr/>
          <a:lstStyle/>
          <a:p>
            <a:pPr algn="ctr" defTabSz="762000">
              <a:defRPr/>
            </a:pPr>
            <a:r>
              <a:rPr lang="it-IT" sz="2200" b="1" dirty="0" smtClean="0">
                <a:solidFill>
                  <a:schemeClr val="accent2"/>
                </a:solidFill>
              </a:rPr>
              <a:t>La Determinazione delle Dotazioni Organiche </a:t>
            </a:r>
          </a:p>
          <a:p>
            <a:pPr algn="ctr" defTabSz="762000">
              <a:defRPr/>
            </a:pPr>
            <a:r>
              <a:rPr lang="it-IT" sz="2200" b="1" dirty="0" smtClean="0">
                <a:solidFill>
                  <a:schemeClr val="accent2"/>
                </a:solidFill>
              </a:rPr>
              <a:t>2 Caso di Studio</a:t>
            </a:r>
            <a:endParaRPr lang="it-IT" sz="22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6269649" y="6471427"/>
            <a:ext cx="1681707" cy="2964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23          52,44</a:t>
            </a:r>
            <a:r>
              <a:rPr lang="it-IT" dirty="0" smtClean="0">
                <a:solidFill>
                  <a:schemeClr val="tx1"/>
                </a:solidFill>
              </a:rPr>
              <a:t>%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88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1690</TotalTime>
  <Words>956</Words>
  <Application>Microsoft Office PowerPoint</Application>
  <PresentationFormat>Presentazione su schermo (4:3)</PresentationFormat>
  <Paragraphs>342</Paragraphs>
  <Slides>17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Tema di Office</vt:lpstr>
      <vt:lpstr>Presentazione standard di PowerPoint</vt:lpstr>
      <vt:lpstr>Presentazione standard di PowerPoint</vt:lpstr>
      <vt:lpstr>SOGGETTI                   ATTI                                      </vt:lpstr>
      <vt:lpstr>    SOGGETTI                  </vt:lpstr>
      <vt:lpstr>ATTI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AZIONI                  </vt:lpstr>
      <vt:lpstr>AZIONI                  </vt:lpstr>
      <vt:lpstr>AZIONI                  </vt:lpstr>
      <vt:lpstr>AZIONI                  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Vacca Mauro</dc:creator>
  <cp:lastModifiedBy>MIUR</cp:lastModifiedBy>
  <cp:revision>148</cp:revision>
  <cp:lastPrinted>2020-02-04T08:43:03Z</cp:lastPrinted>
  <dcterms:created xsi:type="dcterms:W3CDTF">2018-03-15T07:39:08Z</dcterms:created>
  <dcterms:modified xsi:type="dcterms:W3CDTF">2020-02-19T06:04:53Z</dcterms:modified>
</cp:coreProperties>
</file>