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FFA8"/>
    <a:srgbClr val="75DBFF"/>
    <a:srgbClr val="79DCFF"/>
    <a:srgbClr val="FFC9C9"/>
    <a:srgbClr val="E8D9F3"/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2112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05/02/2020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m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1"/>
            <a:ext cx="6858000" cy="1043608"/>
          </a:xfrm>
          <a:prstGeom prst="rect">
            <a:avLst/>
          </a:prstGeom>
          <a:solidFill>
            <a:srgbClr val="FFC00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5400" b="1" dirty="0" smtClean="0">
                <a:solidFill>
                  <a:schemeClr val="tx1"/>
                </a:solidFill>
                <a:latin typeface="Curlz MT" panose="04040404050702020202" pitchFamily="82" charset="0"/>
              </a:rPr>
              <a:t>RELIGIONE CATTOLICA</a:t>
            </a:r>
            <a:endParaRPr lang="it-IT" sz="5400" b="1" dirty="0">
              <a:solidFill>
                <a:schemeClr val="tx1"/>
              </a:solidFill>
              <a:latin typeface="Curlz MT" panose="04040404050702020202" pitchFamily="82" charset="0"/>
            </a:endParaRPr>
          </a:p>
        </p:txBody>
      </p:sp>
      <p:pic>
        <p:nvPicPr>
          <p:cNvPr id="1026" name="Picture 2" descr="C:\Users\mi13856\AppData\Local\Microsoft\Windows\Temporary Internet Files\Content.IE5\2DH6XI2M\religione-a-scuola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2051719"/>
            <a:ext cx="6480720" cy="656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49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6631" y="1475656"/>
            <a:ext cx="6606734" cy="1944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NORMATIVA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Legge 186/2003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Interministeriale Organici posto comune e IRC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Circolare Ministeriale Organici di Religione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-9002" y="16901"/>
            <a:ext cx="6858000" cy="1026707"/>
          </a:xfrm>
          <a:prstGeom prst="rect">
            <a:avLst/>
          </a:prstGeom>
          <a:solidFill>
            <a:srgbClr val="FFC00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5400" b="1" dirty="0" smtClean="0">
                <a:solidFill>
                  <a:schemeClr val="tx1"/>
                </a:solidFill>
                <a:latin typeface="Curlz MT" panose="04040404050702020202" pitchFamily="82" charset="0"/>
              </a:rPr>
              <a:t>RELIGIONE CATTOLICA</a:t>
            </a:r>
            <a:endParaRPr lang="it-IT" sz="5400" b="1" dirty="0">
              <a:solidFill>
                <a:schemeClr val="tx1"/>
              </a:solidFill>
              <a:latin typeface="Curlz MT" panose="04040404050702020202" pitchFamily="82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16632" y="3803915"/>
            <a:ext cx="6606734" cy="5184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it-IT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CARATTERISTICHE DELL’ORGANICO IRC</a:t>
            </a:r>
          </a:p>
          <a:p>
            <a:pPr lvl="1" algn="ctr"/>
            <a:endParaRPr lang="it-IT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E’ sostanzialmente un contingente di posti suddiviso per i 10 ambiti Diocesani della Sardegna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suddivide in due Settori in cui si compone il ruolo Organico dei Docenti di Religione Cattolica: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SETTORE 1: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Scuola Dell’infanzia E Scuola Primaria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SETTORE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Scuola Secondaria Di Primo E Secondo Grado</a:t>
            </a:r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706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-9002" y="16901"/>
            <a:ext cx="6858000" cy="666667"/>
          </a:xfrm>
          <a:prstGeom prst="rect">
            <a:avLst/>
          </a:prstGeom>
          <a:solidFill>
            <a:srgbClr val="FFC00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b="1" dirty="0" smtClean="0">
                <a:solidFill>
                  <a:schemeClr val="tx1"/>
                </a:solidFill>
                <a:latin typeface="Curlz MT" panose="04040404050702020202" pitchFamily="82" charset="0"/>
              </a:rPr>
              <a:t>RELIGIONE CATTOLICA</a:t>
            </a:r>
            <a:endParaRPr lang="it-IT" sz="4400" b="1" dirty="0">
              <a:solidFill>
                <a:schemeClr val="tx1"/>
              </a:solidFill>
              <a:latin typeface="Curlz MT" panose="04040404050702020202" pitchFamily="82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4624" y="755576"/>
            <a:ext cx="6732366" cy="40263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U.S.R. di Organico I.R.C. – Ripartizione Posti </a:t>
            </a:r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magine 8" descr="Ritaglio scherma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4" y="1187624"/>
            <a:ext cx="6732366" cy="6144348"/>
          </a:xfrm>
          <a:prstGeom prst="rect">
            <a:avLst/>
          </a:prstGeom>
        </p:spPr>
      </p:pic>
      <p:pic>
        <p:nvPicPr>
          <p:cNvPr id="10" name="Immagine 9" descr="Ritaglio schermat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" y="7452319"/>
            <a:ext cx="6695474" cy="165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64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-9002" y="16901"/>
            <a:ext cx="6858000" cy="666667"/>
          </a:xfrm>
          <a:prstGeom prst="rect">
            <a:avLst/>
          </a:prstGeom>
          <a:solidFill>
            <a:srgbClr val="FFC00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b="1" dirty="0" smtClean="0">
                <a:solidFill>
                  <a:schemeClr val="tx1"/>
                </a:solidFill>
                <a:latin typeface="Curlz MT" panose="04040404050702020202" pitchFamily="82" charset="0"/>
              </a:rPr>
              <a:t>RELIGIONE CATTOLICA</a:t>
            </a:r>
            <a:endParaRPr lang="it-IT" sz="4400" b="1" dirty="0">
              <a:solidFill>
                <a:schemeClr val="tx1"/>
              </a:solidFill>
              <a:latin typeface="Curlz MT" panose="04040404050702020202" pitchFamily="82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88640" y="899592"/>
            <a:ext cx="6480720" cy="79928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L’EFFETTIVA 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COMPOSIZIONE DEI POSTI CHE VENGONO ASSEGNATI IN UTILIZZAZIONE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ANNUALE AL 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PERSONALE DOCENTE DI RELIGIONE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TIENE 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CONTO DELLE ORE SVILUPPATESI IN RAGIONE DELLE CLASSI E DELLE SEZIONI AUTORIZZATE CON LE OPERAZIONI DI ORGANICO DEI DOCENTI DELLE MATERIE CURRICULARI, MANTENENDO PER QUANTO POSSIBILE, LA STABILITA’ DEI POSTI ASSEGNATI NEGLI AA.SS.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PRECEDENTI</a:t>
            </a:r>
          </a:p>
          <a:p>
            <a:pPr algn="ctr"/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UTILIZZAZIONI ANNUALI DEL PERSONALE I.R.C. </a:t>
            </a:r>
            <a:r>
              <a:rPr lang="it-IT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RUOLO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SONO OGGETTO DI</a:t>
            </a:r>
          </a:p>
          <a:p>
            <a:pPr algn="ctr"/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«INTESA» (ACCORDO) TRA LE RISPETTIVE DIOCESI E </a:t>
            </a:r>
            <a:r>
              <a:rPr lang="it-IT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L’U.S.R.</a:t>
            </a:r>
          </a:p>
          <a:p>
            <a:pPr algn="ctr"/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UTILIZZAZIONI ANNUALI DEL PERSONALE I.R.C. </a:t>
            </a:r>
            <a:r>
              <a:rPr lang="it-IT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</a:t>
            </a:r>
            <a:r>
              <a:rPr lang="it-IT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RUOLO 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SONO OGGETTO DI «INTESA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(ACCORDO) 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 LE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DIOCESI E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RISPETTIVE </a:t>
            </a:r>
            <a:r>
              <a:rPr lang="it-IT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ISTITUZIONI SCOLASTICHE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687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-9002" y="16901"/>
            <a:ext cx="6858000" cy="666667"/>
          </a:xfrm>
          <a:prstGeom prst="rect">
            <a:avLst/>
          </a:prstGeom>
          <a:solidFill>
            <a:srgbClr val="FFC00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b="1" dirty="0" smtClean="0">
                <a:solidFill>
                  <a:schemeClr val="tx1"/>
                </a:solidFill>
                <a:latin typeface="Curlz MT" panose="04040404050702020202" pitchFamily="82" charset="0"/>
              </a:rPr>
              <a:t>RELIGIONE CATTOLICA</a:t>
            </a:r>
            <a:endParaRPr lang="it-IT" sz="4400" b="1" dirty="0">
              <a:solidFill>
                <a:schemeClr val="tx1"/>
              </a:solidFill>
              <a:latin typeface="Curlz MT" panose="04040404050702020202" pitchFamily="82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4624" y="755576"/>
            <a:ext cx="6732366" cy="6480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annuale U.S.R. di Utilizzazioni e Assegnazioni Provvisorie personale I.R.C. 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 descr="Ritaglio scherma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4" y="1432919"/>
            <a:ext cx="6732366" cy="4435225"/>
          </a:xfrm>
          <a:prstGeom prst="rect">
            <a:avLst/>
          </a:prstGeom>
        </p:spPr>
      </p:pic>
      <p:pic>
        <p:nvPicPr>
          <p:cNvPr id="6" name="Immagine 5" descr="Ritaglio schermat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4" y="5868144"/>
            <a:ext cx="6732366" cy="1188823"/>
          </a:xfrm>
          <a:prstGeom prst="rect">
            <a:avLst/>
          </a:prstGeom>
        </p:spPr>
      </p:pic>
      <p:pic>
        <p:nvPicPr>
          <p:cNvPr id="11" name="Immagine 10" descr="Ritaglio schermat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0" y="7164288"/>
            <a:ext cx="6639780" cy="19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977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-9002" y="16901"/>
            <a:ext cx="6858000" cy="666667"/>
          </a:xfrm>
          <a:prstGeom prst="rect">
            <a:avLst/>
          </a:prstGeom>
          <a:solidFill>
            <a:srgbClr val="FFC00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b="1" dirty="0" smtClean="0">
                <a:solidFill>
                  <a:schemeClr val="tx1"/>
                </a:solidFill>
                <a:latin typeface="Curlz MT" panose="04040404050702020202" pitchFamily="82" charset="0"/>
              </a:rPr>
              <a:t>RELIGIONE CATTOLICA</a:t>
            </a:r>
            <a:endParaRPr lang="it-IT" sz="4400" b="1" dirty="0">
              <a:solidFill>
                <a:schemeClr val="tx1"/>
              </a:solidFill>
              <a:latin typeface="Curlz MT" panose="04040404050702020202" pitchFamily="82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88640" y="899592"/>
            <a:ext cx="6480720" cy="79928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CARICAMENTO DATI I.R.C.</a:t>
            </a:r>
          </a:p>
          <a:p>
            <a:pPr algn="ctr"/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Caricamento ore IRC nelle scuole serali:</a:t>
            </a:r>
          </a:p>
          <a:p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(possibilità che in qualche sezione delle scuola 	serale non si faccia Religione)</a:t>
            </a:r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Caricamento ore IRC nelle scuole dell’Infanzia e della Primaria:</a:t>
            </a:r>
          </a:p>
          <a:p>
            <a:pPr lvl="1"/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(possibilità di presenza di docenti di posto 	comune che insegnano anche Religione 	Cattolica)</a:t>
            </a:r>
          </a:p>
        </p:txBody>
      </p:sp>
    </p:spTree>
    <p:extLst>
      <p:ext uri="{BB962C8B-B14F-4D97-AF65-F5344CB8AC3E}">
        <p14:creationId xmlns:p14="http://schemas.microsoft.com/office/powerpoint/2010/main" val="14937790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224</Words>
  <Application>Microsoft Office PowerPoint</Application>
  <PresentationFormat>Presentazione su schermo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Vacca Mauro</dc:creator>
  <cp:lastModifiedBy>Administrator</cp:lastModifiedBy>
  <cp:revision>209</cp:revision>
  <dcterms:created xsi:type="dcterms:W3CDTF">2018-03-15T07:39:08Z</dcterms:created>
  <dcterms:modified xsi:type="dcterms:W3CDTF">2020-02-05T11:06:33Z</dcterms:modified>
</cp:coreProperties>
</file>