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61" r:id="rId4"/>
    <p:sldId id="260" r:id="rId5"/>
    <p:sldId id="262" r:id="rId6"/>
    <p:sldId id="264" r:id="rId7"/>
    <p:sldId id="263" r:id="rId8"/>
    <p:sldId id="265" r:id="rId9"/>
    <p:sldId id="266" r:id="rId10"/>
  </p:sldIdLst>
  <p:sldSz cx="6858000" cy="9144000" type="screen4x3"/>
  <p:notesSz cx="6784975" cy="9906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FFA8"/>
    <a:srgbClr val="75DBFF"/>
    <a:srgbClr val="79DCFF"/>
    <a:srgbClr val="FFC9C9"/>
    <a:srgbClr val="E8D9F3"/>
    <a:srgbClr val="FFD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16" y="-1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19/02/2020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19/02/2020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Microsoft_Word_97_-_2003_Document1.doc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Microsoft_Word_97_-_2003_Document2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1"/>
            <a:ext cx="6858000" cy="827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ORGANICI POSTO COMUNE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88640" y="3203848"/>
            <a:ext cx="6669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 smtClean="0"/>
              <a:t>SCUOLA </a:t>
            </a:r>
            <a:r>
              <a:rPr lang="it-IT" sz="4800" dirty="0"/>
              <a:t>S</a:t>
            </a:r>
            <a:r>
              <a:rPr lang="it-IT" sz="4800" dirty="0" smtClean="0"/>
              <a:t>ECONDARIA 1°</a:t>
            </a:r>
            <a:endParaRPr lang="it-IT" sz="4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8885" y="5445224"/>
            <a:ext cx="3450742" cy="157504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890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1"/>
            <a:ext cx="6858000" cy="827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NORMATIVA</a:t>
            </a:r>
          </a:p>
        </p:txBody>
      </p:sp>
      <p:sp>
        <p:nvSpPr>
          <p:cNvPr id="2" name="Rettangolo 1"/>
          <p:cNvSpPr/>
          <p:nvPr/>
        </p:nvSpPr>
        <p:spPr>
          <a:xfrm>
            <a:off x="116632" y="971600"/>
            <a:ext cx="6696744" cy="79208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Costituzione </a:t>
            </a:r>
          </a:p>
          <a:p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artt. 33, 34, 97</a:t>
            </a:r>
          </a:p>
          <a:p>
            <a:endParaRPr lang="it-IT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Fonti 1°:</a:t>
            </a:r>
          </a:p>
          <a:p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Legge 107/2015</a:t>
            </a:r>
          </a:p>
          <a:p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Fonti 2°:</a:t>
            </a:r>
            <a:endParaRPr lang="it-IT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it-IT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Dpr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81/2009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3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Costituzione delle classi iniziali di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ciclo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Art.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4  Disposizioni per assicurare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stabilità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alla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previsione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delle classi e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costituzione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delle classi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 organico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di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fatto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Art.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5 Classi con alunni in situazione di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disabilità </a:t>
            </a:r>
            <a:endParaRPr lang="it-IT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Art.11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Disposizioni relative all'istruzione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secondaria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di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primo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grado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Art.12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Classi a tempo prolungato nella scuola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secondaria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di I grado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Art.13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Corsi ad indirizzo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musicale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Art.14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Cattedre di lingue straniere nella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scuola secondaria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di I grado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Art.15  Dotazioni organiche relative a sezioni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di scuola media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funzionanti in situazioni di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	particolare isolamento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Art.19  Determinazione delle cattedre e dei posti di insegnamento nella scuola secondaria di I e II grado</a:t>
            </a:r>
          </a:p>
          <a:p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it-IT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it-IT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Dpr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89/2009</a:t>
            </a:r>
          </a:p>
          <a:p>
            <a:pPr marL="800100" lvl="2" indent="-342900">
              <a:buFont typeface="Wingdings" panose="05000000000000000000" pitchFamily="2" charset="2"/>
              <a:buChar char="Ø"/>
            </a:pP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Art. 5 </a:t>
            </a:r>
            <a:r>
              <a:rPr lang="it-I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Scuole Secondarie I </a:t>
            </a:r>
            <a:r>
              <a:rPr lang="it-IT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Grado</a:t>
            </a:r>
          </a:p>
          <a:p>
            <a:pPr marL="457200" lvl="2"/>
            <a:endParaRPr lang="it-IT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2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Decreto Interministeriale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Annuale su Organici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2"/>
            <a:endParaRPr lang="it-IT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2"/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Fonti Interne</a:t>
            </a:r>
          </a:p>
          <a:p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Circolare Ministeriale</a:t>
            </a:r>
          </a:p>
          <a:p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O.M. Mobilità</a:t>
            </a:r>
          </a:p>
        </p:txBody>
      </p:sp>
      <p:sp>
        <p:nvSpPr>
          <p:cNvPr id="3" name="Parentesi graffa chiusa 2"/>
          <p:cNvSpPr/>
          <p:nvPr/>
        </p:nvSpPr>
        <p:spPr>
          <a:xfrm>
            <a:off x="2564904" y="7926982"/>
            <a:ext cx="432048" cy="864096"/>
          </a:xfrm>
          <a:prstGeom prst="rightBrace">
            <a:avLst>
              <a:gd name="adj1" fmla="val 50000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996952" y="7945238"/>
            <a:ext cx="1440160" cy="8275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ANNUALI</a:t>
            </a:r>
          </a:p>
        </p:txBody>
      </p:sp>
    </p:spTree>
    <p:extLst>
      <p:ext uri="{BB962C8B-B14F-4D97-AF65-F5344CB8AC3E}">
        <p14:creationId xmlns:p14="http://schemas.microsoft.com/office/powerpoint/2010/main" val="362970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1"/>
            <a:ext cx="6858000" cy="61155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 GENERALI</a:t>
            </a:r>
            <a:endParaRPr lang="it-IT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683568"/>
            <a:ext cx="685800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Sotto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profilo territoriale gli organici si calcolano secondo il seguente schema, che rappresenta una applicazione “soft”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dell’art.3.1 – Dpr 81/09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Freccia in giù 1"/>
          <p:cNvSpPr/>
          <p:nvPr/>
        </p:nvSpPr>
        <p:spPr>
          <a:xfrm>
            <a:off x="2420888" y="1403648"/>
            <a:ext cx="1872208" cy="18002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682948"/>
              </p:ext>
            </p:extLst>
          </p:nvPr>
        </p:nvGraphicFramePr>
        <p:xfrm>
          <a:off x="242714" y="1619672"/>
          <a:ext cx="6480652" cy="2419897"/>
        </p:xfrm>
        <a:graphic>
          <a:graphicData uri="http://schemas.openxmlformats.org/drawingml/2006/table">
            <a:tbl>
              <a:tblPr/>
              <a:tblGrid>
                <a:gridCol w="954038"/>
                <a:gridCol w="1152128"/>
                <a:gridCol w="2016224"/>
                <a:gridCol w="2358262"/>
              </a:tblGrid>
              <a:tr h="3061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PLESSI / SEDI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419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COMUNE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247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it-IT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Comuni </a:t>
                      </a:r>
                      <a:r>
                        <a:rPr lang="it-IT" sz="16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diversi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Comune unico</a:t>
                      </a:r>
                      <a:b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Plessi distinti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61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Grado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Infanzia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organici distinti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organici distinti N.B.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6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Primaria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organici distinti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organici </a:t>
                      </a:r>
                      <a:r>
                        <a:rPr lang="it-IT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distinti N.B</a:t>
                      </a: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6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Ss1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organici distinti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organico unico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6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Ss2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organici distinti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organico unico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ttangolo 6"/>
          <p:cNvSpPr/>
          <p:nvPr/>
        </p:nvSpPr>
        <p:spPr>
          <a:xfrm>
            <a:off x="0" y="4139952"/>
            <a:ext cx="6858000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N.B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si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propongono(comunque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senza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obbligo)spostamenti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 alunni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plessi dello stesso comune al fine di evitare lo sdoppiamento delle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0" y="5004048"/>
            <a:ext cx="6858000" cy="10915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Controllo puntuale dei dati di capienza aule secondo il DM (Miur) 18/12/75, tramite certificazioni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ufficiali</a:t>
            </a:r>
          </a:p>
          <a:p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(caso docenti / arredi)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75792" y="6375598"/>
            <a:ext cx="4680520" cy="492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resenza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alunno H: vedi tabella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seguente</a:t>
            </a:r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480608"/>
              </p:ext>
            </p:extLst>
          </p:nvPr>
        </p:nvGraphicFramePr>
        <p:xfrm>
          <a:off x="116632" y="6894972"/>
          <a:ext cx="6552728" cy="2061204"/>
        </p:xfrm>
        <a:graphic>
          <a:graphicData uri="http://schemas.openxmlformats.org/drawingml/2006/table">
            <a:tbl>
              <a:tblPr/>
              <a:tblGrid>
                <a:gridCol w="1368152"/>
                <a:gridCol w="1224136"/>
                <a:gridCol w="1944216"/>
                <a:gridCol w="2016224"/>
              </a:tblGrid>
              <a:tr h="639251">
                <a:tc rowSpan="3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Primaria</a:t>
                      </a: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it-IT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Medie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Superiori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ALUNNI IN </a:t>
                      </a:r>
                      <a:b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SEZIONI / CLASSI CON H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35950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Gravità</a:t>
                      </a:r>
                      <a:endParaRPr lang="it-IT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37363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comma3 (grave)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comma1 (lieve)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74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Numero h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it-IT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7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più di 1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Freccia a destra 5"/>
          <p:cNvSpPr/>
          <p:nvPr/>
        </p:nvSpPr>
        <p:spPr>
          <a:xfrm>
            <a:off x="1088740" y="3563888"/>
            <a:ext cx="39604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119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0" y="683568"/>
            <a:ext cx="6858000" cy="8460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Numero </a:t>
            </a:r>
            <a:r>
              <a:rPr lang="it-IT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Massimo alunni classe 1°, 2°, 3°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monoclasse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(sdoppia a 31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più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 28 (sdoppia a 29)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it-IT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Numero </a:t>
            </a:r>
            <a:r>
              <a:rPr lang="it-IT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Minimo alunni classe 1</a:t>
            </a:r>
            <a:r>
              <a:rPr lang="it-IT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alunni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Numero Minimo alunni classi 2 e 3°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conferma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 anno precedente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della scuola mai sotto i 20</a:t>
            </a:r>
          </a:p>
          <a:p>
            <a:r>
              <a:rPr lang="it-IT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ESEMPIO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due classi 2° di cui una a 25 ed una a 15 : vengono autorizzate perché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tengono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</a:t>
            </a:r>
            <a:endParaRPr lang="it-IT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ESEMPIO CONTRARIO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due classi 2° di cui una a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ed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una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17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unica 2° con 27 alunni</a:t>
            </a:r>
            <a:endParaRPr lang="it-IT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Pluriclassi</a:t>
            </a:r>
            <a:endParaRPr lang="it-IT" sz="17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Minimo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/ Massimo 18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Priorità</a:t>
            </a:r>
            <a:endParaRPr lang="it-IT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7350" lvl="3" indent="-285750">
              <a:buFont typeface="Wingdings" panose="05000000000000000000" pitchFamily="2" charset="2"/>
              <a:buChar char="q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1+2     2+3</a:t>
            </a:r>
          </a:p>
          <a:p>
            <a:pPr marL="1657350" lvl="3" indent="-285750">
              <a:buFont typeface="Wingdings" panose="05000000000000000000" pitchFamily="2" charset="2"/>
              <a:buChar char="q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1+2+3     1+3</a:t>
            </a:r>
            <a:endParaRPr lang="it-IT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LEVA GESTIONALE :  MINICLASSI AUTORIZZARE SOLO </a:t>
            </a:r>
            <a:r>
              <a:rPr lang="it-IT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prodotta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dichiarazione di impossibilità trasporto da parte dei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sindaci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impossibile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formare la pluriclasse (di qualunque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tipologia)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almeno 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alunni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it-IT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ESEMPIO</a:t>
            </a:r>
            <a:r>
              <a:rPr lang="it-IT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 classe     8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alunni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 classe   11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alunni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 classe   20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alunni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it-IT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CONTROESEMPIO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 classe     8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alunni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 classe   10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alunni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it-IT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 classe   20 </a:t>
            </a:r>
            <a:r>
              <a:rPr lang="it-IT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alunni</a:t>
            </a:r>
          </a:p>
        </p:txBody>
      </p:sp>
      <p:sp>
        <p:nvSpPr>
          <p:cNvPr id="4" name="Rettangolo 3"/>
          <p:cNvSpPr/>
          <p:nvPr/>
        </p:nvSpPr>
        <p:spPr>
          <a:xfrm>
            <a:off x="0" y="1"/>
            <a:ext cx="6858000" cy="68356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 NUMERICI</a:t>
            </a:r>
          </a:p>
        </p:txBody>
      </p:sp>
      <p:sp>
        <p:nvSpPr>
          <p:cNvPr id="2" name="Parentesi graffa chiusa 1"/>
          <p:cNvSpPr/>
          <p:nvPr/>
        </p:nvSpPr>
        <p:spPr>
          <a:xfrm>
            <a:off x="3573016" y="7384082"/>
            <a:ext cx="441049" cy="648072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4158825" y="7384082"/>
            <a:ext cx="2232248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Vengono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autorizzata le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singole</a:t>
            </a:r>
          </a:p>
        </p:txBody>
      </p:sp>
      <p:sp>
        <p:nvSpPr>
          <p:cNvPr id="6" name="Parentesi graffa chiusa 5"/>
          <p:cNvSpPr/>
          <p:nvPr/>
        </p:nvSpPr>
        <p:spPr>
          <a:xfrm>
            <a:off x="3573016" y="8388424"/>
            <a:ext cx="441049" cy="648072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4158081" y="8388424"/>
            <a:ext cx="2232248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Vengono </a:t>
            </a:r>
            <a:r>
              <a:rPr lang="it-IT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autorizzata </a:t>
            </a:r>
            <a:r>
              <a:rPr lang="it-IT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1°+2° e la classe 3°</a:t>
            </a:r>
          </a:p>
        </p:txBody>
      </p:sp>
    </p:spTree>
    <p:extLst>
      <p:ext uri="{BB962C8B-B14F-4D97-AF65-F5344CB8AC3E}">
        <p14:creationId xmlns:p14="http://schemas.microsoft.com/office/powerpoint/2010/main" val="180219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6632" y="1259632"/>
            <a:ext cx="6606734" cy="72008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Vengono autorizzate tante nuove prime a Tempo Prolungato quante sono quelle già  funzionanti nel biennio di riferimento (esempio: si autorizza una 1° a TP per l’a.s.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20-21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presenza di almeno una 1° a TP nel corso del biennio 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18-19 e 19-20 -  Caso IC Monti)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Seconda Lingua: Attivazione corso spagnolo solo se non si crea </a:t>
            </a:r>
            <a:r>
              <a:rPr lang="it-IT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sovrannumerarietà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francese (viceversa)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Corsi ad Indirizzo Musicale : solo conferme delle attivazioni dell’anno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precedente (Tar Ordinanza 253/2019 Caso Perfugas)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Attivazione Corsi Adulti: La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Circolare Annuale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sugli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Organici,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recita”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it-IT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dotazioni organiche per l’istruzione degli adulti rimangono confermate nelle quantità previste 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nell’</a:t>
            </a:r>
            <a:r>
              <a:rPr lang="it-IT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a.s.precedente</a:t>
            </a:r>
            <a:r>
              <a:rPr lang="it-IT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it-IT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1"/>
            <a:ext cx="6858000" cy="827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 QUALITATIVI</a:t>
            </a:r>
          </a:p>
        </p:txBody>
      </p:sp>
    </p:spTree>
    <p:extLst>
      <p:ext uri="{BB962C8B-B14F-4D97-AF65-F5344CB8AC3E}">
        <p14:creationId xmlns:p14="http://schemas.microsoft.com/office/powerpoint/2010/main" val="29813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6632" y="1259632"/>
            <a:ext cx="6606734" cy="72008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Trasformazione 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delle pluriclassi in monoclassi, qualora si raggiunga il numero minimo di 6 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alunni</a:t>
            </a:r>
          </a:p>
          <a:p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(esempio: vedi criteri numerici)</a:t>
            </a:r>
            <a:endParaRPr lang="it-IT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Mantenimento delle monoclassi in comuni isolati e 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senza possibilità 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 trasporto, qualora si raggiunga il numero minimo di alunni pari a 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it-IT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Attivazione delle monoclassi, qualora si raggiunga il numero minimo di alunni pari a 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it-IT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Sdoppiamento delle classi, per far fronte alle esigenze connesse alla presenza di alunni 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disabili</a:t>
            </a:r>
          </a:p>
          <a:p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(esempio: vedi criteri generali)</a:t>
            </a:r>
            <a:endParaRPr lang="it-IT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1"/>
            <a:ext cx="6858000" cy="827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POLITICHE</a:t>
            </a:r>
          </a:p>
        </p:txBody>
      </p:sp>
    </p:spTree>
    <p:extLst>
      <p:ext uri="{BB962C8B-B14F-4D97-AF65-F5344CB8AC3E}">
        <p14:creationId xmlns:p14="http://schemas.microsoft.com/office/powerpoint/2010/main" val="249636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1"/>
            <a:ext cx="6858000" cy="827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MODULISTICA</a:t>
            </a:r>
          </a:p>
        </p:txBody>
      </p:sp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069068"/>
              </p:ext>
            </p:extLst>
          </p:nvPr>
        </p:nvGraphicFramePr>
        <p:xfrm>
          <a:off x="410019" y="827585"/>
          <a:ext cx="6447559" cy="834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Acrobat Document" r:id="rId3" imgW="5829103" imgH="7543564" progId="AcroExch.Document.11">
                  <p:embed/>
                </p:oleObj>
              </mc:Choice>
              <mc:Fallback>
                <p:oleObj name="Acrobat Document" r:id="rId3" imgW="5829103" imgH="7543564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0019" y="827585"/>
                        <a:ext cx="6447559" cy="834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370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38262"/>
              </p:ext>
            </p:extLst>
          </p:nvPr>
        </p:nvGraphicFramePr>
        <p:xfrm>
          <a:off x="114300" y="95250"/>
          <a:ext cx="6629400" cy="895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Document" r:id="rId4" imgW="6629897" imgH="8954238" progId="Word.Document.8">
                  <p:embed/>
                </p:oleObj>
              </mc:Choice>
              <mc:Fallback>
                <p:oleObj name="Document" r:id="rId4" imgW="6629897" imgH="8954238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00" y="95250"/>
                        <a:ext cx="6629400" cy="895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895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104234"/>
              </p:ext>
            </p:extLst>
          </p:nvPr>
        </p:nvGraphicFramePr>
        <p:xfrm>
          <a:off x="114300" y="80963"/>
          <a:ext cx="6629400" cy="898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Document" r:id="rId4" imgW="6629897" imgH="8983486" progId="Word.Document.8">
                  <p:embed/>
                </p:oleObj>
              </mc:Choice>
              <mc:Fallback>
                <p:oleObj name="Document" r:id="rId4" imgW="6629897" imgH="8983486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00" y="80963"/>
                        <a:ext cx="6629400" cy="8983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322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436</Words>
  <Application>Microsoft Office PowerPoint</Application>
  <PresentationFormat>Presentazione su schermo (4:3)</PresentationFormat>
  <Paragraphs>125</Paragraphs>
  <Slides>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12" baseType="lpstr">
      <vt:lpstr>Tema di Office</vt:lpstr>
      <vt:lpstr>Acrobat Document</vt:lpstr>
      <vt:lpstr>Document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Vacca Mauro</dc:creator>
  <cp:lastModifiedBy>MIUR</cp:lastModifiedBy>
  <cp:revision>243</cp:revision>
  <cp:lastPrinted>2020-02-18T10:05:05Z</cp:lastPrinted>
  <dcterms:created xsi:type="dcterms:W3CDTF">2018-03-15T07:39:08Z</dcterms:created>
  <dcterms:modified xsi:type="dcterms:W3CDTF">2020-02-19T06:09:33Z</dcterms:modified>
</cp:coreProperties>
</file>