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71" r:id="rId4"/>
    <p:sldId id="261" r:id="rId5"/>
    <p:sldId id="265" r:id="rId6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FFA6"/>
    <a:srgbClr val="61FFA8"/>
    <a:srgbClr val="75DBFF"/>
    <a:srgbClr val="79DCFF"/>
    <a:srgbClr val="FFC9C9"/>
    <a:srgbClr val="E8D9F3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21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17/02/2020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6858000" cy="121162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PRIMARIA</a:t>
            </a:r>
          </a:p>
        </p:txBody>
      </p:sp>
      <p:pic>
        <p:nvPicPr>
          <p:cNvPr id="4" name="Picture 4" descr="C:\Users\mi13856\AppData\Local\Microsoft\Windows\Temporary Internet Files\Content.IE5\SDRMHOKY\7615518_l-400x2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5471592"/>
            <a:ext cx="688538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mi13856\AppData\Local\Microsoft\Windows\Temporary Internet Files\Content.IE5\2DH6XI2M\disegno_scuol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" y="1403648"/>
            <a:ext cx="6858000" cy="40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9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6632" y="1403648"/>
            <a:ext cx="6606734" cy="76328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COSTITUZIONE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33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Diritto all’insegnamento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 34  Diritto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all’istruzione</a:t>
            </a:r>
            <a:endParaRPr lang="it-IT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 97 c.2  Buon andamento della P.A.</a:t>
            </a:r>
          </a:p>
          <a:p>
            <a:pPr lvl="1"/>
            <a:endParaRPr lang="it-IT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LEGGE 107/2015 – ORGANICO DELL’AUTONOMIA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 DI SOSTEGNO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D.P.R. N° 81/2009 (REGOLAMENTO RIORGANIZZAZIONE RETE SCOLASTICA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3 co.1 – Sezioni costituite in ragione del numero complessivo di alunni iscritti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4 – Principio di stabilità dell’organico di fatto e oscillazione del 10% numero degli alunni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Incremento sezioni solo per inderogabili necessità connesse ad aumento numero alunni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5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 C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ostituzione sezioni con alunni con disabilità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10 –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Criteri ristretti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D.P.R. N° 89/2009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Artt.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e 4 </a:t>
            </a:r>
            <a:r>
              <a:rPr lang="it-IT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Norme ordinamentali Scuola </a:t>
            </a:r>
            <a:r>
              <a:rPr lang="it-IT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Primaria</a:t>
            </a: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it-IT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6858000" cy="13076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NORMATIVA</a:t>
            </a:r>
            <a:endParaRPr lang="it-IT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70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34634" y="1115617"/>
            <a:ext cx="6588732" cy="93610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 D.P.R. N° </a:t>
            </a: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81/2009</a:t>
            </a:r>
          </a:p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(CRITERI 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RISTRETTI SALVO INCAPIENZA LOCALI</a:t>
            </a: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-36512"/>
            <a:ext cx="6858000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2510898" y="2086040"/>
            <a:ext cx="1782198" cy="901783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891844"/>
              </p:ext>
            </p:extLst>
          </p:nvPr>
        </p:nvGraphicFramePr>
        <p:xfrm>
          <a:off x="120962" y="3034347"/>
          <a:ext cx="6602404" cy="283379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34147"/>
                <a:gridCol w="1034760"/>
                <a:gridCol w="1433497"/>
              </a:tblGrid>
              <a:tr h="9807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/>
                          <a:ea typeface="Times New Roman"/>
                        </a:rPr>
                        <a:t>Tipologia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/>
                          <a:ea typeface="Times New Roman"/>
                        </a:rPr>
                        <a:t>    Numero minimo alunni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/>
                          <a:ea typeface="Times New Roman"/>
                        </a:rPr>
                        <a:t>    Numero massimo alunni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0" dirty="0">
                          <a:effectLst/>
                          <a:latin typeface="Times New Roman"/>
                          <a:ea typeface="Times New Roman"/>
                        </a:rPr>
                        <a:t>Classi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Times New Roman"/>
                          <a:ea typeface="Times New Roman"/>
                        </a:rPr>
                        <a:t>26 – 27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9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0" dirty="0">
                          <a:effectLst/>
                          <a:latin typeface="Times New Roman"/>
                          <a:ea typeface="Times New Roman"/>
                        </a:rPr>
                        <a:t>Classi comuni di montagna, piccole isole</a:t>
                      </a:r>
                      <a:r>
                        <a:rPr lang="it-IT" sz="1800" b="0" dirty="0" smtClean="0">
                          <a:effectLst/>
                          <a:latin typeface="Times New Roman"/>
                          <a:ea typeface="Times New Roman"/>
                        </a:rPr>
                        <a:t>, comuni</a:t>
                      </a:r>
                      <a:r>
                        <a:rPr lang="it-IT" sz="1800" b="0" baseline="0" dirty="0" smtClean="0">
                          <a:effectLst/>
                          <a:latin typeface="Times New Roman"/>
                          <a:ea typeface="Times New Roman"/>
                        </a:rPr>
                        <a:t> isolati con dichiarazione del sindaco di mancata possibilità di trasporto al comune più vicino</a:t>
                      </a:r>
                      <a:endParaRPr lang="it-IT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effectLst/>
                          <a:latin typeface="Times New Roman"/>
                          <a:ea typeface="Times New Roman"/>
                        </a:rPr>
                        <a:t>26 – 27</a:t>
                      </a:r>
                      <a:endParaRPr lang="it-IT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800" b="0" dirty="0">
                          <a:effectLst/>
                          <a:latin typeface="Times New Roman"/>
                          <a:ea typeface="Times New Roman"/>
                        </a:rPr>
                        <a:t>Pluriclassi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7647" marR="676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021035"/>
              </p:ext>
            </p:extLst>
          </p:nvPr>
        </p:nvGraphicFramePr>
        <p:xfrm>
          <a:off x="116632" y="6255212"/>
          <a:ext cx="6552728" cy="2061204"/>
        </p:xfrm>
        <a:graphic>
          <a:graphicData uri="http://schemas.openxmlformats.org/drawingml/2006/table">
            <a:tbl>
              <a:tblPr/>
              <a:tblGrid>
                <a:gridCol w="1368152"/>
                <a:gridCol w="1224136"/>
                <a:gridCol w="1944216"/>
                <a:gridCol w="2016224"/>
              </a:tblGrid>
              <a:tr h="639251"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Primaria</a:t>
                      </a: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Medie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Superiori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ALUNNI IN </a:t>
                      </a:r>
                      <a:b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SEZIONI / CLASSI CON H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5950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Gravità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37363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comma3 (grave)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comma1 (lieve)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74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Numero h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7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più di 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14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512"/>
            <a:ext cx="6858000" cy="960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FATTO: </a:t>
            </a:r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16632" y="1043608"/>
            <a:ext cx="6570730" cy="13681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PRINCIPIO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STABILITA’ DELLE SEZIONI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DEROGA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10% SUL NUMERO DEGLI ALUNNI (ANCHE IN PRESENZA DI ALUNNI CON DISABILITA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’)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34634" y="2627784"/>
            <a:ext cx="6552728" cy="63367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 PIENO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Vengono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autorizzate tante nuove prime a tempo pieno quante sono quelle già  funzionanti nel biennio di riferimento (esempio: si autorizza una 1° a TP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già autorizzata nel corso del biennio precedente.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 di compresenza derivanti dall’attivazione di classi a tempo pieno ( 22+22 – 40 = 4 ore) devono essere ridotte per il recupero di posti. Il recupero va effettuato in una misura pari a 2 (sulle 4 potenziali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INGLESE</a:t>
            </a:r>
            <a:endPara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Devono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essere attuati tutti gli accorgimenti necessari affinché tutti  i docenti specializzati insegnino l’inglese in almeno 2 classi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le ore che non è stato possibile coprire attivando la procedura di cui al punto precedente, va previsto uno specialista di lingua inglese. Di regola va costituito ogni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7-8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purchè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 raggiungano almeno 18 ore di insegnamento. In questo caso durante le ore di inglese il maestro di posto comune deve essere impiegato in altra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classe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92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512"/>
            <a:ext cx="6858000" cy="14401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DEL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POTENZIAMENTO</a:t>
            </a:r>
          </a:p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16024" y="1968219"/>
            <a:ext cx="6453336" cy="5484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ASSENZA DI DIVERSA INDICAZIONE MINISTERIALE, VIENE CONFERMATA LA DISTRIBUZIONE DEI POSTI EFFETTUATA NEGLI ANNI SCOLASTICI PRECEDENTI</a:t>
            </a:r>
          </a:p>
        </p:txBody>
      </p:sp>
    </p:spTree>
    <p:extLst>
      <p:ext uri="{BB962C8B-B14F-4D97-AF65-F5344CB8AC3E}">
        <p14:creationId xmlns:p14="http://schemas.microsoft.com/office/powerpoint/2010/main" val="2221050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421</Words>
  <Application>Microsoft Office PowerPoint</Application>
  <PresentationFormat>Presentazione su schermo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Administrator</cp:lastModifiedBy>
  <cp:revision>207</cp:revision>
  <dcterms:created xsi:type="dcterms:W3CDTF">2018-03-15T07:39:08Z</dcterms:created>
  <dcterms:modified xsi:type="dcterms:W3CDTF">2020-02-17T11:19:50Z</dcterms:modified>
</cp:coreProperties>
</file>