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59" r:id="rId4"/>
    <p:sldId id="260" r:id="rId5"/>
    <p:sldId id="261" r:id="rId6"/>
    <p:sldId id="263" r:id="rId7"/>
    <p:sldId id="265" r:id="rId8"/>
    <p:sldId id="266" r:id="rId9"/>
    <p:sldId id="268" r:id="rId10"/>
    <p:sldId id="270" r:id="rId11"/>
    <p:sldId id="267" r:id="rId12"/>
    <p:sldId id="269" r:id="rId13"/>
  </p:sldIdLst>
  <p:sldSz cx="6858000" cy="9144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FFA8"/>
    <a:srgbClr val="75DBFF"/>
    <a:srgbClr val="79DCFF"/>
    <a:srgbClr val="FFC9C9"/>
    <a:srgbClr val="E8D9F3"/>
    <a:srgbClr val="FFDA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021" y="1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18/02/2020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18/02/2020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18/02/2020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18/02/2020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18/02/2020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18/02/2020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18/02/2020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18/02/2020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18/02/2020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18/02/2020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18/02/2020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18/02/2020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0"/>
            <a:ext cx="6858000" cy="1211627"/>
          </a:xfrm>
          <a:prstGeom prst="rect">
            <a:avLst/>
          </a:prstGeom>
          <a:solidFill>
            <a:srgbClr val="61FFA8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6000" b="1" dirty="0" smtClean="0">
                <a:solidFill>
                  <a:schemeClr val="tx1"/>
                </a:solidFill>
                <a:latin typeface="Curlz MT" panose="04040404050702020202" pitchFamily="82" charset="0"/>
              </a:rPr>
              <a:t>INFANZIA</a:t>
            </a:r>
            <a:endParaRPr lang="it-IT" sz="6000" b="1" dirty="0">
              <a:solidFill>
                <a:schemeClr val="tx1"/>
              </a:solidFill>
              <a:latin typeface="Curlz MT" panose="04040404050702020202" pitchFamily="82" charset="0"/>
            </a:endParaRPr>
          </a:p>
        </p:txBody>
      </p:sp>
      <p:pic>
        <p:nvPicPr>
          <p:cNvPr id="3" name="Picture 2" descr="C:\Users\mi13856\AppData\Local\Microsoft\Windows\Temporary Internet Files\Content.IE5\MT499I7B\gif_preschool-026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1640"/>
            <a:ext cx="6858001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i13856\AppData\Local\Microsoft\Windows\Temporary Internet Files\Content.IE5\L51SDD5B\Infanzia-officina-del-benessere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33" y="5187572"/>
            <a:ext cx="6552728" cy="3956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4985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-36512"/>
            <a:ext cx="6858000" cy="1008112"/>
          </a:xfrm>
          <a:prstGeom prst="rect">
            <a:avLst/>
          </a:prstGeom>
          <a:solidFill>
            <a:srgbClr val="61FFA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MODELLI PER RICHIESTA</a:t>
            </a:r>
          </a:p>
          <a:p>
            <a:pPr algn="ctr"/>
            <a:r>
              <a:rPr lang="it-IT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DATI ALLE SCUOLE - MOD. «A»</a:t>
            </a:r>
            <a:endParaRPr lang="it-IT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6137920" y="-36512"/>
            <a:ext cx="720080" cy="4809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3/3</a:t>
            </a:r>
            <a:endParaRPr lang="it-IT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magine 2" descr="Ritaglio schermat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3648"/>
            <a:ext cx="6858000" cy="741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1018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-36512"/>
            <a:ext cx="6858000" cy="1008112"/>
          </a:xfrm>
          <a:prstGeom prst="rect">
            <a:avLst/>
          </a:prstGeom>
          <a:solidFill>
            <a:srgbClr val="61FFA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MODELLI PER RICHIESTA</a:t>
            </a:r>
          </a:p>
          <a:p>
            <a:pPr algn="ctr"/>
            <a:r>
              <a:rPr lang="it-IT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DATI ALLE SCUOLE – MOD. «B»</a:t>
            </a:r>
            <a:endParaRPr lang="it-IT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 descr="Ritaglio schermat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83" y="1115616"/>
            <a:ext cx="6222761" cy="8028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4678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-36512"/>
            <a:ext cx="6858000" cy="1008112"/>
          </a:xfrm>
          <a:prstGeom prst="rect">
            <a:avLst/>
          </a:prstGeom>
          <a:solidFill>
            <a:srgbClr val="61FFA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MODELLI PER RICHIESTA</a:t>
            </a:r>
          </a:p>
          <a:p>
            <a:pPr algn="ctr"/>
            <a:r>
              <a:rPr lang="it-IT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DATI ALLE SCUOLE – MOD. «C»</a:t>
            </a:r>
            <a:endParaRPr lang="it-IT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4945989"/>
              </p:ext>
            </p:extLst>
          </p:nvPr>
        </p:nvGraphicFramePr>
        <p:xfrm>
          <a:off x="188640" y="1259632"/>
          <a:ext cx="6480720" cy="7416824"/>
        </p:xfrm>
        <a:graphic>
          <a:graphicData uri="http://schemas.openxmlformats.org/drawingml/2006/table">
            <a:tbl>
              <a:tblPr/>
              <a:tblGrid>
                <a:gridCol w="1080120"/>
                <a:gridCol w="1080120"/>
                <a:gridCol w="1080120"/>
                <a:gridCol w="1080120"/>
                <a:gridCol w="1080120"/>
                <a:gridCol w="1080120"/>
              </a:tblGrid>
              <a:tr h="569494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ISTITUZIONE SCOLASTICA:_____________</a:t>
                      </a:r>
                    </a:p>
                  </a:txBody>
                  <a:tcPr marL="7261" marR="7261" marT="726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89594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CODICE MECCANOGRAFICO:_______________</a:t>
                      </a:r>
                    </a:p>
                  </a:txBody>
                  <a:tcPr marL="7261" marR="7261" marT="726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04295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61" marR="7261" marT="726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SEDE 1</a:t>
                      </a:r>
                    </a:p>
                  </a:txBody>
                  <a:tcPr marL="7261" marR="7261" marT="726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SEDE 2</a:t>
                      </a:r>
                    </a:p>
                  </a:txBody>
                  <a:tcPr marL="7261" marR="7261" marT="72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SEDE 3</a:t>
                      </a:r>
                    </a:p>
                  </a:txBody>
                  <a:tcPr marL="7261" marR="7261" marT="72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SEDE 4</a:t>
                      </a:r>
                    </a:p>
                  </a:txBody>
                  <a:tcPr marL="7261" marR="7261" marT="72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SEDE 5</a:t>
                      </a:r>
                    </a:p>
                  </a:txBody>
                  <a:tcPr marL="7261" marR="7261" marT="72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295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SEDE 1</a:t>
                      </a:r>
                    </a:p>
                  </a:txBody>
                  <a:tcPr marL="7261" marR="7261" marT="726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61" marR="7261" marT="726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Indicare distanza tra sede1 e 2</a:t>
                      </a:r>
                    </a:p>
                  </a:txBody>
                  <a:tcPr marL="7261" marR="7261" marT="72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Indicare distanza tra sede 1 e 3</a:t>
                      </a:r>
                    </a:p>
                  </a:txBody>
                  <a:tcPr marL="7261" marR="7261" marT="72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Indicare distanza tra sede 1 e 4</a:t>
                      </a:r>
                    </a:p>
                  </a:txBody>
                  <a:tcPr marL="7261" marR="7261" marT="72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Indicare distanza tra sede 1 e 5</a:t>
                      </a:r>
                    </a:p>
                  </a:txBody>
                  <a:tcPr marL="7261" marR="7261" marT="72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295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SEDE 2</a:t>
                      </a:r>
                    </a:p>
                  </a:txBody>
                  <a:tcPr marL="7261" marR="7261" marT="726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Indicare distanza tra sede 2 e 1</a:t>
                      </a:r>
                    </a:p>
                  </a:txBody>
                  <a:tcPr marL="7261" marR="7261" marT="726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61" marR="7261" marT="72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Indicare distanza tra sede 2 e 3 </a:t>
                      </a:r>
                    </a:p>
                  </a:txBody>
                  <a:tcPr marL="7261" marR="7261" marT="72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Indicare distanza tra sede 2 e 4</a:t>
                      </a:r>
                    </a:p>
                  </a:txBody>
                  <a:tcPr marL="7261" marR="7261" marT="72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Indicare distanza tra sede 2 e 5</a:t>
                      </a:r>
                    </a:p>
                  </a:txBody>
                  <a:tcPr marL="7261" marR="7261" marT="72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295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SEDE 3</a:t>
                      </a:r>
                    </a:p>
                  </a:txBody>
                  <a:tcPr marL="7261" marR="7261" marT="726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Indicare distanza tra sede 3 e 1</a:t>
                      </a:r>
                    </a:p>
                  </a:txBody>
                  <a:tcPr marL="7261" marR="7261" marT="726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Indicare distanza tra sede 3 e 2</a:t>
                      </a:r>
                    </a:p>
                  </a:txBody>
                  <a:tcPr marL="7261" marR="7261" marT="72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61" marR="7261" marT="72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indicare distanza tra sede 3 e 4</a:t>
                      </a:r>
                    </a:p>
                  </a:txBody>
                  <a:tcPr marL="7261" marR="7261" marT="72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Indicare distanza tra sede 3 e 5</a:t>
                      </a:r>
                    </a:p>
                  </a:txBody>
                  <a:tcPr marL="7261" marR="7261" marT="72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295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SEDE 4</a:t>
                      </a:r>
                    </a:p>
                  </a:txBody>
                  <a:tcPr marL="7261" marR="7261" marT="726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Indicare distanza tra sede 4 e 1</a:t>
                      </a:r>
                    </a:p>
                  </a:txBody>
                  <a:tcPr marL="7261" marR="7261" marT="726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Indicare distanza tra sede 4 e 2</a:t>
                      </a:r>
                    </a:p>
                  </a:txBody>
                  <a:tcPr marL="7261" marR="7261" marT="72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Indicare distanza tra sede 4  e 3</a:t>
                      </a:r>
                    </a:p>
                  </a:txBody>
                  <a:tcPr marL="7261" marR="7261" marT="72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61" marR="7261" marT="72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Indicare distanza tra sede 4 e 5</a:t>
                      </a:r>
                    </a:p>
                  </a:txBody>
                  <a:tcPr marL="7261" marR="7261" marT="72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295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SEDE 5</a:t>
                      </a:r>
                    </a:p>
                  </a:txBody>
                  <a:tcPr marL="7261" marR="7261" marT="726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Indicare distanza tra sede 5 e 1</a:t>
                      </a:r>
                    </a:p>
                  </a:txBody>
                  <a:tcPr marL="7261" marR="7261" marT="726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Indicare distanza tra sede 5 e 2</a:t>
                      </a:r>
                    </a:p>
                  </a:txBody>
                  <a:tcPr marL="7261" marR="7261" marT="72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Indicare distanza tra sede 5 e 3</a:t>
                      </a:r>
                    </a:p>
                  </a:txBody>
                  <a:tcPr marL="7261" marR="7261" marT="72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Indicare distanza tra sede 5 e 4</a:t>
                      </a:r>
                    </a:p>
                  </a:txBody>
                  <a:tcPr marL="7261" marR="7261" marT="72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261" marR="7261" marT="72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1760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16632" y="1403648"/>
            <a:ext cx="6606734" cy="76328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COSTITUZIONE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Art. 33 </a:t>
            </a: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Diritto all’insegnamento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Art. 34  </a:t>
            </a:r>
            <a:r>
              <a:rPr lang="it-IT" sz="20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Diritto all’istruzione</a:t>
            </a:r>
            <a:endParaRPr lang="it-IT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Art. 97 c.2  Buon andamento della P.A.</a:t>
            </a:r>
          </a:p>
          <a:p>
            <a:pPr lvl="1"/>
            <a:endParaRPr lang="it-IT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LEGGE 107/2015 – ORGANICO DELL’AUTONOMIA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POSTI </a:t>
            </a:r>
            <a:r>
              <a:rPr lang="it-IT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COMUNI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POSTI DI SOSTEGNO</a:t>
            </a:r>
            <a:endParaRPr lang="it-IT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POSTI </a:t>
            </a:r>
            <a:r>
              <a:rPr lang="it-IT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 </a:t>
            </a: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POTENZIAMENTO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it-IT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D.P.R. N° 81/2009 (REGOLAMENTO RIORGANIZZAZIONE RETE SCOLASTICA)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Art. 3 co.1 – Sezioni costituite in ragione del numero complessivo di alunni iscritti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Art. 4 – Principio di stabilità dell’organico di fatto e oscillazione del 10% numero degli alunni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Incremento sezioni solo per inderogabili necessità connesse ad aumento numero alunni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rt. 5 – costituzione sezioni con alunni con disabilità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rt. 9 – criteri di costituzione delle sezioni di scuola dell’infanzia</a:t>
            </a:r>
            <a:endParaRPr lang="it-IT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0"/>
            <a:ext cx="6858000" cy="1307637"/>
          </a:xfrm>
          <a:prstGeom prst="rect">
            <a:avLst/>
          </a:prstGeom>
          <a:solidFill>
            <a:srgbClr val="61FFA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NORMATIVA SULL’INFANZIA </a:t>
            </a:r>
            <a:r>
              <a:rPr lang="it-IT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1/2</a:t>
            </a:r>
            <a:endParaRPr lang="it-IT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49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0" y="1475656"/>
            <a:ext cx="6858000" cy="75128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it-IT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D.P.R. N° </a:t>
            </a: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89/2009 – REVISIONE ASSETTO ORDINAMENTALE, ORGANIZZATIVO </a:t>
            </a:r>
            <a:r>
              <a:rPr lang="it-IT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DIDATTICO INFANZIA  E PRIMO CICLO </a:t>
            </a: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D’ISTRUZIONE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</a:t>
            </a: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it-IT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– C</a:t>
            </a: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particolare riferimento a quanto stabilito su alunni anticipatari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endParaRPr lang="it-IT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it-IT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DECRETO LEGISLATIVO N° 65/2017 (SISTEMA INTEGRATO DI EDUCAZIONE ED ISTRUZIONE DALLA NASCITA AI 6 ANNI</a:t>
            </a: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800100" lvl="2" indent="-342900" algn="just"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Art. 3 – Con particolare </a:t>
            </a:r>
            <a:r>
              <a:rPr lang="it-IT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riferimento alla costituzione dei poli </a:t>
            </a: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dell’infanzia</a:t>
            </a:r>
            <a:endParaRPr lang="it-IT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it-IT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1" indent="-342900" algn="just">
              <a:buFont typeface="Wingdings" panose="05000000000000000000" pitchFamily="2" charset="2"/>
              <a:buChar char="v"/>
            </a:pP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CIRCOLARE MINISTERIALE SULLE ISCRIZIONI</a:t>
            </a:r>
          </a:p>
          <a:p>
            <a:pPr marL="0" lvl="1" algn="just"/>
            <a:endParaRPr lang="it-IT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1" indent="-342900" algn="just">
              <a:buFont typeface="Wingdings" panose="05000000000000000000" pitchFamily="2" charset="2"/>
              <a:buChar char="v"/>
            </a:pP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CIRCOLARE MINISTERIALE SUGLI ORGANICI DEL PERSONALE DOCENTE</a:t>
            </a:r>
          </a:p>
          <a:p>
            <a:pPr marL="0" lvl="1" algn="just"/>
            <a:endParaRPr lang="it-IT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1" indent="-342900" algn="just">
              <a:buFont typeface="Wingdings" panose="05000000000000000000" pitchFamily="2" charset="2"/>
              <a:buChar char="v"/>
            </a:pP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CIRCOLARE U.S.R. SARDEGNA</a:t>
            </a: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0" y="1"/>
            <a:ext cx="6858000" cy="1307637"/>
          </a:xfrm>
          <a:prstGeom prst="rect">
            <a:avLst/>
          </a:prstGeom>
          <a:solidFill>
            <a:srgbClr val="61FFA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NORMATIVA SULL’INFANZIA </a:t>
            </a:r>
            <a:r>
              <a:rPr lang="it-IT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2/2</a:t>
            </a:r>
            <a:endParaRPr lang="it-IT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410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34634" y="1115617"/>
            <a:ext cx="6588732" cy="936104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CRITERI </a:t>
            </a:r>
            <a:r>
              <a:rPr lang="it-IT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 D.P.R. N° </a:t>
            </a:r>
            <a:r>
              <a:rPr lang="it-IT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81/2009</a:t>
            </a:r>
          </a:p>
          <a:p>
            <a:pPr algn="ctr"/>
            <a:r>
              <a:rPr lang="it-IT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(CRITERI </a:t>
            </a:r>
            <a:r>
              <a:rPr lang="it-IT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RISTRETTI SALVO INCAPIENZA LOCALI</a:t>
            </a:r>
            <a:r>
              <a:rPr lang="it-IT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it-IT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-36512"/>
            <a:ext cx="6858000" cy="936104"/>
          </a:xfrm>
          <a:prstGeom prst="rect">
            <a:avLst/>
          </a:prstGeom>
          <a:solidFill>
            <a:srgbClr val="61FFA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ORGANICO DI </a:t>
            </a:r>
            <a:r>
              <a:rPr lang="it-IT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DIRITTO</a:t>
            </a:r>
            <a:r>
              <a:rPr lang="it-IT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CRITERI</a:t>
            </a:r>
            <a:endParaRPr lang="it-IT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Freccia in giù 1"/>
          <p:cNvSpPr/>
          <p:nvPr/>
        </p:nvSpPr>
        <p:spPr>
          <a:xfrm>
            <a:off x="2510898" y="2086041"/>
            <a:ext cx="1782198" cy="576064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633589"/>
              </p:ext>
            </p:extLst>
          </p:nvPr>
        </p:nvGraphicFramePr>
        <p:xfrm>
          <a:off x="242645" y="2699792"/>
          <a:ext cx="6426714" cy="2776721"/>
        </p:xfrm>
        <a:graphic>
          <a:graphicData uri="http://schemas.openxmlformats.org/drawingml/2006/table">
            <a:tbl>
              <a:tblPr firstRow="1" firstCol="1" bandRow="1"/>
              <a:tblGrid>
                <a:gridCol w="2907338"/>
                <a:gridCol w="1759688"/>
                <a:gridCol w="1759688"/>
              </a:tblGrid>
              <a:tr h="568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900" b="1" dirty="0">
                          <a:effectLst/>
                          <a:latin typeface="Times New Roman"/>
                          <a:ea typeface="Times New Roman"/>
                        </a:rPr>
                        <a:t>TIPOLOGIA SEZIONI</a:t>
                      </a:r>
                      <a:endParaRPr lang="it-IT" sz="2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900" b="1" dirty="0">
                          <a:effectLst/>
                          <a:latin typeface="Times New Roman"/>
                          <a:ea typeface="Times New Roman"/>
                        </a:rPr>
                        <a:t>NUMERO MINIMO ALUNNI PER SEZIONE</a:t>
                      </a:r>
                      <a:endParaRPr lang="it-IT" sz="2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900" b="1" dirty="0">
                          <a:effectLst/>
                          <a:latin typeface="Times New Roman"/>
                          <a:ea typeface="Times New Roman"/>
                        </a:rPr>
                        <a:t>NUMERO MASSIMO ALUNNI PER SEZIONE</a:t>
                      </a:r>
                      <a:endParaRPr lang="it-IT" sz="2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4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Times New Roman"/>
                          <a:ea typeface="Times New Roman"/>
                        </a:rPr>
                        <a:t>SENZA ALUNNI H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900" dirty="0">
                          <a:effectLst/>
                          <a:latin typeface="Times New Roman"/>
                          <a:ea typeface="Times New Roman"/>
                        </a:rPr>
                        <a:t>18</a:t>
                      </a:r>
                      <a:endParaRPr lang="it-IT" sz="2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900">
                          <a:effectLst/>
                          <a:latin typeface="Times New Roman"/>
                          <a:ea typeface="Times New Roman"/>
                        </a:rPr>
                        <a:t>26-29</a:t>
                      </a:r>
                      <a:endParaRPr lang="it-IT" sz="2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4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Times New Roman"/>
                          <a:ea typeface="Times New Roman"/>
                        </a:rPr>
                        <a:t>CON 1 </a:t>
                      </a:r>
                      <a:r>
                        <a:rPr lang="it-IT" sz="1700" dirty="0" smtClean="0">
                          <a:effectLst/>
                          <a:latin typeface="Times New Roman"/>
                          <a:ea typeface="Times New Roman"/>
                        </a:rPr>
                        <a:t>ALUNNO </a:t>
                      </a:r>
                      <a:r>
                        <a:rPr lang="it-IT" sz="1700" dirty="0">
                          <a:effectLst/>
                          <a:latin typeface="Times New Roman"/>
                          <a:ea typeface="Times New Roman"/>
                        </a:rPr>
                        <a:t>H </a:t>
                      </a:r>
                      <a:r>
                        <a:rPr lang="it-IT" sz="1700" dirty="0" smtClean="0">
                          <a:effectLst/>
                          <a:latin typeface="Times New Roman"/>
                          <a:ea typeface="Times New Roman"/>
                        </a:rPr>
                        <a:t>NON GRAVE</a:t>
                      </a:r>
                      <a:endParaRPr lang="it-IT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900" dirty="0">
                          <a:effectLst/>
                          <a:latin typeface="Times New Roman"/>
                          <a:ea typeface="Times New Roman"/>
                        </a:rPr>
                        <a:t>18</a:t>
                      </a:r>
                      <a:endParaRPr lang="it-IT" sz="2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900">
                          <a:effectLst/>
                          <a:latin typeface="Times New Roman"/>
                          <a:ea typeface="Times New Roman"/>
                        </a:rPr>
                        <a:t>25</a:t>
                      </a:r>
                      <a:endParaRPr lang="it-IT" sz="2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2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Times New Roman"/>
                          <a:ea typeface="Times New Roman"/>
                        </a:rPr>
                        <a:t>CON 1 ALUNNO H GRAVE O IN CASI PARTICOLARI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900" dirty="0">
                          <a:effectLst/>
                          <a:latin typeface="Times New Roman"/>
                          <a:ea typeface="Times New Roman"/>
                        </a:rPr>
                        <a:t>18</a:t>
                      </a:r>
                      <a:endParaRPr lang="it-IT" sz="2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900" dirty="0">
                          <a:effectLst/>
                          <a:latin typeface="Times New Roman"/>
                          <a:ea typeface="Times New Roman"/>
                        </a:rPr>
                        <a:t>20</a:t>
                      </a:r>
                      <a:endParaRPr lang="it-IT" sz="2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4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Times New Roman"/>
                          <a:ea typeface="Times New Roman"/>
                        </a:rPr>
                        <a:t>CON 2 O PIU’ ALUNNI H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900" dirty="0">
                          <a:effectLst/>
                          <a:latin typeface="Times New Roman"/>
                          <a:ea typeface="Times New Roman"/>
                        </a:rPr>
                        <a:t>18</a:t>
                      </a:r>
                      <a:endParaRPr lang="it-IT" sz="2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900" dirty="0">
                          <a:effectLst/>
                          <a:latin typeface="Times New Roman"/>
                          <a:ea typeface="Times New Roman"/>
                        </a:rPr>
                        <a:t>20</a:t>
                      </a:r>
                      <a:endParaRPr lang="it-IT" sz="2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ttangolo 7"/>
          <p:cNvSpPr/>
          <p:nvPr/>
        </p:nvSpPr>
        <p:spPr>
          <a:xfrm>
            <a:off x="134634" y="5652120"/>
            <a:ext cx="6588732" cy="10081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CRITERI AMPI</a:t>
            </a:r>
          </a:p>
          <a:p>
            <a:pPr algn="ctr"/>
            <a:r>
              <a:rPr lang="it-IT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it-IT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BDG MINISTERO &gt; ORGANICO DETERMINATO CON CRITERI RISTRETTI)</a:t>
            </a:r>
          </a:p>
        </p:txBody>
      </p:sp>
      <p:sp>
        <p:nvSpPr>
          <p:cNvPr id="9" name="Rettangolo 8"/>
          <p:cNvSpPr/>
          <p:nvPr/>
        </p:nvSpPr>
        <p:spPr>
          <a:xfrm>
            <a:off x="134633" y="6660232"/>
            <a:ext cx="6588733" cy="23367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00100" lvl="1" indent="-342900" algn="ctr">
              <a:buFont typeface="Wingdings" panose="05000000000000000000" pitchFamily="2" charset="2"/>
              <a:buChar char="Ø"/>
            </a:pP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Problematiche su alunni H</a:t>
            </a:r>
          </a:p>
          <a:p>
            <a:pPr marL="800100" lvl="1" indent="-342900" algn="ctr">
              <a:buFont typeface="Wingdings" panose="05000000000000000000" pitchFamily="2" charset="2"/>
              <a:buChar char="Ø"/>
            </a:pP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 sezioni (minimo 7 alunni fino a 17)</a:t>
            </a: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 algn="ctr">
              <a:buFont typeface="Wingdings" panose="05000000000000000000" pitchFamily="2" charset="2"/>
              <a:buChar char="Ø"/>
            </a:pP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Eliminazione classi pollaio (sopra i 26 alunni)</a:t>
            </a: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 algn="ctr">
              <a:buFont typeface="Wingdings" panose="05000000000000000000" pitchFamily="2" charset="2"/>
              <a:buChar char="Ø"/>
            </a:pP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Accoglimento anticipatari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endParaRPr lang="it-IT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ctr"/>
            <a:r>
              <a:rPr lang="it-IT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ASSEGNAZIONE POSTI</a:t>
            </a:r>
          </a:p>
          <a:p>
            <a:pPr marL="742950" lvl="1" indent="-285750" algn="ctr">
              <a:buFont typeface="Wingdings" panose="05000000000000000000" pitchFamily="2" charset="2"/>
              <a:buChar char="v"/>
            </a:pP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posto per sezioni a tempo ridotto (25 ore sett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marL="742950" lvl="1" indent="-285750" algn="ctr">
              <a:buFont typeface="Wingdings" panose="05000000000000000000" pitchFamily="2" charset="2"/>
              <a:buChar char="v"/>
            </a:pP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posti per sezioni a tempo pieno (40-50 ore sett.)</a:t>
            </a:r>
          </a:p>
        </p:txBody>
      </p:sp>
    </p:spTree>
    <p:extLst>
      <p:ext uri="{BB962C8B-B14F-4D97-AF65-F5344CB8AC3E}">
        <p14:creationId xmlns:p14="http://schemas.microsoft.com/office/powerpoint/2010/main" val="3287481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36512"/>
            <a:ext cx="6858000" cy="960107"/>
          </a:xfrm>
          <a:prstGeom prst="rect">
            <a:avLst/>
          </a:prstGeom>
          <a:solidFill>
            <a:srgbClr val="61FFA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ORGANICO DI </a:t>
            </a:r>
            <a:r>
              <a:rPr lang="it-IT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FATTO: </a:t>
            </a:r>
            <a:r>
              <a:rPr lang="it-IT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CRITERI</a:t>
            </a:r>
            <a:endParaRPr lang="it-IT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170638" y="1403648"/>
            <a:ext cx="6426714" cy="230425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PRINCIPIO 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 STABILITA’ DELLE SEZIONI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DEROGA 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 10% SUL NUMERO DEGLI ALUNNI (ANCHE IN PRESENZA DI ALUNNI CON DISABILITA’)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INCREMENTO 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SEZIONI RISPETTO ALL’O.D. SOLO PER CIRCOSTANZE ECCEZIONALI E NON PREVEDIBILI (ES. CROLLO EDIFICI SCOLASTICI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170639" y="4644007"/>
            <a:ext cx="6426714" cy="12241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</a:t>
            </a:r>
            <a:r>
              <a:rPr lang="it-IT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SONO </a:t>
            </a:r>
            <a:r>
              <a:rPr lang="it-IT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 VALIDO MOTIVO</a:t>
            </a:r>
          </a:p>
          <a:p>
            <a:pPr algn="ctr"/>
            <a:r>
              <a:rPr lang="it-IT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 SDOPPIAMENTO DELLE </a:t>
            </a:r>
            <a:r>
              <a:rPr lang="it-IT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SEZIONI GIA’ CONCESSE IN </a:t>
            </a:r>
            <a:r>
              <a:rPr lang="it-IT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ORGANICO DI DIRITTO</a:t>
            </a:r>
            <a:endParaRPr lang="it-IT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170639" y="5868144"/>
            <a:ext cx="6426714" cy="25202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ACQUISIZIONE DI NUOVE DOMANDE DI ISCRIZIONE DEGLI ALUNNI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PRESENZA DI ALUNNI ANTICIPATARI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TRATTENIMENTO </a:t>
            </a:r>
            <a:r>
              <a:rPr lang="it-IT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ALUNNI IN OBBLIGO SCOLASTICO ALLA SCUOLA DELL’INFANZIA</a:t>
            </a:r>
          </a:p>
          <a:p>
            <a:pPr marL="800100" lvl="1" indent="-342900" algn="ctr">
              <a:buFont typeface="Wingdings" panose="05000000000000000000" pitchFamily="2" charset="2"/>
              <a:buChar char="Ø"/>
            </a:pP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7792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36512"/>
            <a:ext cx="6858000" cy="768085"/>
          </a:xfrm>
          <a:prstGeom prst="rect">
            <a:avLst/>
          </a:prstGeom>
          <a:solidFill>
            <a:srgbClr val="61FFA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ORGANICO DI </a:t>
            </a:r>
            <a:r>
              <a:rPr lang="it-IT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FATTO: </a:t>
            </a:r>
            <a:r>
              <a:rPr lang="it-IT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CRITERI</a:t>
            </a:r>
            <a:endParaRPr lang="it-IT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96507" y="827584"/>
            <a:ext cx="6680866" cy="4512501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ALUNNI ANTICIPATARI</a:t>
            </a:r>
          </a:p>
          <a:p>
            <a:pPr algn="ctr"/>
            <a:endParaRPr lang="it-IT" sz="105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Art. 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D.P.R. 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89/2009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COMPIONO I 3 ANNI DI ETA’ DOPO IL 31/12 ED ENTRO IL 30/04 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DELL’A.S. 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 RIFERIMENTO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POSSONO ESSERE ACCOLTI NELLE SEZIONI DI SCUOLA 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DELL’INFANZIA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 esiste disponibilità di posti nelle sezioni autorizzate (per cui non contano nella determinazione del numero delle stesse – no aggravio di organico)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saurimento delle liste d’attesa degli alunni “aventi titolo” alla frequentazione della scuola dell’infanzia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Disponibilità di locali idonei ad accogliere gli alunni anticipatari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alutazione pedagogica e didattica, da parte del collegio dei docenti,  dei tempi e delle modalità dell’accoglienza</a:t>
            </a:r>
            <a:endParaRPr lang="it-IT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96507" y="5400600"/>
            <a:ext cx="6680866" cy="37079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PERMANENZA </a:t>
            </a:r>
            <a:r>
              <a:rPr lang="it-IT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DEGLI ALUNNI IN OBBLIGO SCOLASTICO </a:t>
            </a:r>
            <a:r>
              <a:rPr lang="it-IT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ALL’INFANZIA</a:t>
            </a:r>
          </a:p>
          <a:p>
            <a:pPr algn="ctr"/>
            <a:endParaRPr lang="it-IT" sz="9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 esiste disponibilità di posti nelle sezioni autorizzate (per cui non contano nella determinazione del numero delle stesse – no aggravio di organico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 non ha raggiunto obiettivi </a:t>
            </a:r>
            <a:r>
              <a:rPr lang="it-IT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p.e.i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Possibile solo per 1 volta ( in analogia con quanto previsto dal ministero nel caso di alunni adottati – c.m. 547/2014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it-IT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 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TRATTENIMENTO NON PUO’ ESSERE DISPOSTO D’UFFICIO DALL’ISTITUZIONE SCOLASTICA MA PUO’ AVERE LUOGO SOLO SU RICHIESTA DELLA FAMIGLIA</a:t>
            </a:r>
          </a:p>
        </p:txBody>
      </p:sp>
    </p:spTree>
    <p:extLst>
      <p:ext uri="{BB962C8B-B14F-4D97-AF65-F5344CB8AC3E}">
        <p14:creationId xmlns:p14="http://schemas.microsoft.com/office/powerpoint/2010/main" val="17407903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36512"/>
            <a:ext cx="6858000" cy="1440160"/>
          </a:xfrm>
          <a:prstGeom prst="rect">
            <a:avLst/>
          </a:prstGeom>
          <a:solidFill>
            <a:srgbClr val="61FFA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ORGANICO DEL </a:t>
            </a:r>
            <a:r>
              <a:rPr lang="it-IT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POTENZIAMENTO</a:t>
            </a:r>
          </a:p>
          <a:p>
            <a:pPr algn="ctr"/>
            <a:r>
              <a:rPr lang="it-IT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CRITERI</a:t>
            </a:r>
            <a:endParaRPr lang="it-IT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332656" y="1595669"/>
            <a:ext cx="6264696" cy="80521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CONTINGENTE REGIONALE </a:t>
            </a:r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22 POSTI</a:t>
            </a:r>
            <a:endParaRPr lang="it-IT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332656" y="2627784"/>
            <a:ext cx="6264696" cy="5568619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ISTITUZIONI </a:t>
            </a:r>
            <a:r>
              <a:rPr lang="it-IT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SCOLASTICHE OPERANTI NEI TERRITORI NEI QUALI VERRANNO COSTITUITI I POLI DELL’INFANZIA A SEGUITO DI DELIBERA </a:t>
            </a: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REGIONALE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it-IT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it-IT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Istituto Globale CARLOFORTE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it-IT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Istituto Comprensivo DOMUSNOVAS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it-IT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Direzione Didattica OLBIA n°1</a:t>
            </a:r>
          </a:p>
          <a:p>
            <a:endParaRPr lang="it-IT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ISTITUZIONI </a:t>
            </a:r>
            <a:r>
              <a:rPr lang="it-IT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SCOLASTICHE IN CUI IL COLLABORATORE DEL D.S. E’ DOCENTE DELL’INFANZIA (PRECEDENZA ALLE SCUOLE </a:t>
            </a: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GIA’ASSEGNATARIE)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it-IT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POLITICHE </a:t>
            </a:r>
            <a:r>
              <a:rPr lang="it-IT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SCOLASTICHE ( ES. ATTIVAZIONI DI SEZIONI PER ACCOGLIMENTO ALUNNI ANTICIPATARI)</a:t>
            </a:r>
            <a:endParaRPr lang="it-IT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050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-36512"/>
            <a:ext cx="6858000" cy="1008112"/>
          </a:xfrm>
          <a:prstGeom prst="rect">
            <a:avLst/>
          </a:prstGeom>
          <a:solidFill>
            <a:srgbClr val="61FFA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MODELLI PER RICHIESTA</a:t>
            </a:r>
          </a:p>
          <a:p>
            <a:pPr algn="ctr"/>
            <a:r>
              <a:rPr lang="it-IT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DATI ALLE SCUOLE - MOD. «A»</a:t>
            </a:r>
            <a:endParaRPr lang="it-IT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6137920" y="-36512"/>
            <a:ext cx="720080" cy="4809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1/3</a:t>
            </a:r>
            <a:endParaRPr lang="it-IT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magine 6" descr="Ritaglio schermat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4" y="1115616"/>
            <a:ext cx="6708538" cy="7272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067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-36512"/>
            <a:ext cx="6858000" cy="1008112"/>
          </a:xfrm>
          <a:prstGeom prst="rect">
            <a:avLst/>
          </a:prstGeom>
          <a:solidFill>
            <a:srgbClr val="61FFA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MODELLI PER RICHIESTA</a:t>
            </a:r>
          </a:p>
          <a:p>
            <a:pPr algn="ctr"/>
            <a:r>
              <a:rPr lang="it-IT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DATI ALLE SCUOLE - MOD. «A»</a:t>
            </a:r>
            <a:endParaRPr lang="it-IT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6137920" y="-36512"/>
            <a:ext cx="720080" cy="4809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2/3</a:t>
            </a:r>
            <a:endParaRPr lang="it-IT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magine 3" descr="Ritaglio schermat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2" y="1187624"/>
            <a:ext cx="6624736" cy="79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8735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796</TotalTime>
  <Words>891</Words>
  <Application>Microsoft Office PowerPoint</Application>
  <PresentationFormat>Presentazione su schermo (4:3)</PresentationFormat>
  <Paragraphs>147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3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Vacca Mauro</dc:creator>
  <cp:lastModifiedBy>Administrator</cp:lastModifiedBy>
  <cp:revision>187</cp:revision>
  <dcterms:created xsi:type="dcterms:W3CDTF">2018-03-15T07:39:08Z</dcterms:created>
  <dcterms:modified xsi:type="dcterms:W3CDTF">2020-02-18T11:49:25Z</dcterms:modified>
</cp:coreProperties>
</file>