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32" r:id="rId3"/>
    <p:sldId id="257" r:id="rId4"/>
    <p:sldId id="333" r:id="rId5"/>
    <p:sldId id="258" r:id="rId6"/>
    <p:sldId id="259" r:id="rId7"/>
    <p:sldId id="260" r:id="rId8"/>
    <p:sldId id="267" r:id="rId9"/>
    <p:sldId id="268" r:id="rId10"/>
    <p:sldId id="328" r:id="rId11"/>
    <p:sldId id="329" r:id="rId12"/>
    <p:sldId id="327" r:id="rId13"/>
    <p:sldId id="334" r:id="rId14"/>
    <p:sldId id="326" r:id="rId15"/>
    <p:sldId id="287" r:id="rId16"/>
    <p:sldId id="302" r:id="rId17"/>
    <p:sldId id="303" r:id="rId18"/>
    <p:sldId id="330" r:id="rId19"/>
    <p:sldId id="331" r:id="rId20"/>
  </p:sldIdLst>
  <p:sldSz cx="9144000" cy="6858000" type="screen4x3"/>
  <p:notesSz cx="6784975" cy="9906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FFA3"/>
    <a:srgbClr val="61FFA8"/>
    <a:srgbClr val="75DBFF"/>
    <a:srgbClr val="D5D000"/>
    <a:srgbClr val="FFC9C9"/>
    <a:srgbClr val="E8D9F3"/>
    <a:srgbClr val="79DCFF"/>
    <a:srgbClr val="FFDA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3338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772C-31E4-4AD1-99F5-9DDF66D09513}" type="datetimeFigureOut">
              <a:rPr lang="it-IT" smtClean="0"/>
              <a:t>24/02/2020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2925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3338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361CF-E3B1-45D5-B7E6-4465D9B6FF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8240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09571" name="Segnaposto numero diapositiva 7"/>
          <p:cNvSpPr txBox="1">
            <a:spLocks noGrp="1"/>
          </p:cNvSpPr>
          <p:nvPr/>
        </p:nvSpPr>
        <p:spPr bwMode="auto">
          <a:xfrm>
            <a:off x="3843549" y="9410145"/>
            <a:ext cx="2941426" cy="4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defTabSz="758825" eaLnBrk="0" hangingPunct="0"/>
            <a:fld id="{A2759D11-0D30-4A3B-9FB8-C115A1E18BED}" type="slidenum">
              <a:rPr lang="it-IT" sz="1000" i="1">
                <a:latin typeface="Times New Roman" pitchFamily="18" charset="0"/>
              </a:rPr>
              <a:pPr algn="r" defTabSz="758825" eaLnBrk="0" hangingPunct="0"/>
              <a:t>2</a:t>
            </a:fld>
            <a:endParaRPr lang="it-IT" sz="1000" i="1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4301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43011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B34A0D-2DF0-4348-9BF9-5ECDECAB0EF7}" type="slidenum">
              <a:rPr lang="it-IT" smtClean="0"/>
              <a:pPr/>
              <a:t>11</a:t>
            </a:fld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36866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36867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BD914D-2F9C-4F31-ABE6-0391BDE42765}" type="slidenum">
              <a:rPr lang="it-IT" smtClean="0"/>
              <a:pPr/>
              <a:t>12</a:t>
            </a:fld>
            <a:endParaRPr lang="it-I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36866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36867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BD914D-2F9C-4F31-ABE6-0391BDE42765}" type="slidenum">
              <a:rPr lang="it-IT" smtClean="0"/>
              <a:pPr/>
              <a:t>13</a:t>
            </a:fld>
            <a:endParaRPr lang="it-I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38914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38915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163E02-E793-4C16-A899-3BA87A01990C}" type="slidenum">
              <a:rPr lang="it-IT" smtClean="0"/>
              <a:pPr/>
              <a:t>14</a:t>
            </a:fld>
            <a:endParaRPr lang="it-I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77826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77827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93A252-5761-4175-B810-39B1FA4EBBDF}" type="slidenum">
              <a:rPr lang="it-IT" smtClean="0"/>
              <a:pPr/>
              <a:t>15</a:t>
            </a:fld>
            <a:endParaRPr lang="it-I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108546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08547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A66B4D-D640-4E9F-9338-0D2127C7CFD0}" type="slidenum">
              <a:rPr lang="it-IT" smtClean="0"/>
              <a:pPr/>
              <a:t>16</a:t>
            </a:fld>
            <a:endParaRPr lang="it-I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110594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10595" name="Segnaposto numero diapositiva 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099DED-6F8A-4428-95E4-F456A7226B00}" type="slidenum">
              <a:rPr lang="it-IT" smtClean="0"/>
              <a:pPr/>
              <a:t>17</a:t>
            </a:fld>
            <a:endParaRPr lang="it-I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2253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2531" name="Segnaposto numero diapositiva 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3983B5-2EA2-4EB2-9D92-21CC0729E847}" type="slidenum">
              <a:rPr lang="it-IT" smtClean="0"/>
              <a:pPr/>
              <a:t>18</a:t>
            </a:fld>
            <a:endParaRPr lang="it-I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2253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/>
          </a:p>
        </p:txBody>
      </p:sp>
      <p:sp>
        <p:nvSpPr>
          <p:cNvPr id="22531" name="Segnaposto numero diapositiva 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3983B5-2EA2-4EB2-9D92-21CC0729E847}" type="slidenum">
              <a:rPr lang="it-IT" smtClean="0"/>
              <a:pPr/>
              <a:t>19</a:t>
            </a:fld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16386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6387" name="Segnaposto numero diapositiva 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058186-1A79-4872-854A-50FD52F03FC4}" type="slidenum">
              <a:rPr lang="it-IT" smtClean="0"/>
              <a:pPr/>
              <a:t>3</a:t>
            </a:fld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2253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  <a:p>
            <a:pPr eaLnBrk="1" hangingPunct="1"/>
            <a:endParaRPr lang="it-IT" smtClean="0"/>
          </a:p>
        </p:txBody>
      </p:sp>
      <p:sp>
        <p:nvSpPr>
          <p:cNvPr id="22531" name="Segnaposto numero diapositiva 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3983B5-2EA2-4EB2-9D92-21CC0729E847}" type="slidenum">
              <a:rPr lang="it-IT" smtClean="0"/>
              <a:pPr/>
              <a:t>4</a:t>
            </a:fld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18434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8435" name="Segnaposto numero diapositiva 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FA01EE-B940-43D9-9CB9-AA4900762FFC}" type="slidenum">
              <a:rPr lang="it-IT" smtClean="0"/>
              <a:pPr/>
              <a:t>5</a:t>
            </a:fld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20482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0483" name="Segnaposto numero diapositiva 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F384C6-8034-421A-8D19-FB1EAB2C3A38}" type="slidenum">
              <a:rPr lang="it-IT" smtClean="0"/>
              <a:pPr/>
              <a:t>6</a:t>
            </a:fld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2253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2531" name="Segnaposto numero diapositiva 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3983B5-2EA2-4EB2-9D92-21CC0729E847}" type="slidenum">
              <a:rPr lang="it-IT" smtClean="0"/>
              <a:pPr/>
              <a:t>7</a:t>
            </a:fld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36866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36867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BD914D-2F9C-4F31-ABE6-0391BDE42765}" type="slidenum">
              <a:rPr lang="it-IT" smtClean="0"/>
              <a:pPr/>
              <a:t>8</a:t>
            </a:fld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38914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38915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163E02-E793-4C16-A899-3BA87A01990C}" type="slidenum">
              <a:rPr lang="it-IT" smtClean="0"/>
              <a:pPr/>
              <a:t>9</a:t>
            </a:fld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5988" y="742950"/>
            <a:ext cx="4953000" cy="3714750"/>
          </a:xfrm>
          <a:ln/>
        </p:spPr>
      </p:sp>
      <p:sp>
        <p:nvSpPr>
          <p:cNvPr id="40962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/>
          </a:p>
        </p:txBody>
      </p:sp>
      <p:sp>
        <p:nvSpPr>
          <p:cNvPr id="40963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5DDED7-8F45-473A-918C-96DFEA5E9E7B}" type="slidenum">
              <a:rPr lang="it-IT" smtClean="0"/>
              <a:pPr/>
              <a:t>10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C7E73-F340-4325-B1A0-683E47A9E42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4351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C7E73-F340-4325-B1A0-683E47A9E42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435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C7E73-F340-4325-B1A0-683E47A9E42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435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C7E73-F340-4325-B1A0-683E47A9E42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435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C7E73-F340-4325-B1A0-683E47A9E42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90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C7E73-F340-4325-B1A0-683E47A9E42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552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24/02/2020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24/02/2020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24/02/2020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5" r:id="rId13"/>
    <p:sldLayoutId id="2147483684" r:id="rId14"/>
    <p:sldLayoutId id="2147483699" r:id="rId15"/>
    <p:sldLayoutId id="2147483700" r:id="rId16"/>
    <p:sldLayoutId id="2147483701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tmp"/><Relationship Id="rId4" Type="http://schemas.openxmlformats.org/officeDocument/2006/relationships/image" Target="../media/image13.tm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FFFF00"/>
          </a:solidFill>
          <a:ln w="57150">
            <a:solidFill>
              <a:srgbClr val="75D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7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Modulo Formativo </a:t>
            </a:r>
            <a:r>
              <a:rPr lang="it-IT" sz="2700" b="1" dirty="0">
                <a:solidFill>
                  <a:schemeClr val="tx1"/>
                </a:solidFill>
                <a:latin typeface="Constantia" panose="02030602050306030303" pitchFamily="18" charset="0"/>
              </a:rPr>
              <a:t>per </a:t>
            </a:r>
            <a:r>
              <a:rPr lang="it-IT" sz="2700" b="1" dirty="0" err="1">
                <a:solidFill>
                  <a:schemeClr val="tx1"/>
                </a:solidFill>
                <a:latin typeface="Constantia" panose="02030602050306030303" pitchFamily="18" charset="0"/>
              </a:rPr>
              <a:t>neoDS</a:t>
            </a:r>
            <a:r>
              <a:rPr lang="it-IT" sz="2700" b="1" dirty="0">
                <a:solidFill>
                  <a:schemeClr val="tx1"/>
                </a:solidFill>
                <a:latin typeface="Constantia" panose="02030602050306030303" pitchFamily="18" charset="0"/>
              </a:rPr>
              <a:t> a.s. </a:t>
            </a:r>
            <a:r>
              <a:rPr lang="it-IT" sz="2700" b="1" smtClean="0">
                <a:solidFill>
                  <a:schemeClr val="tx1"/>
                </a:solidFill>
                <a:latin typeface="Constantia" panose="02030602050306030303" pitchFamily="18" charset="0"/>
              </a:rPr>
              <a:t>2019/2020</a:t>
            </a:r>
          </a:p>
          <a:p>
            <a:pPr algn="ctr"/>
            <a:r>
              <a:rPr lang="it-IT" sz="2700" b="1" smtClean="0">
                <a:solidFill>
                  <a:schemeClr val="tx1"/>
                </a:solidFill>
                <a:latin typeface="Constantia" panose="02030602050306030303" pitchFamily="18" charset="0"/>
              </a:rPr>
              <a:t>Cagliari </a:t>
            </a:r>
            <a:r>
              <a:rPr lang="it-IT" sz="27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19 Febbraio – Sassari 20 Febbraio 2020</a:t>
            </a:r>
            <a:endParaRPr lang="it-IT" sz="27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Parentesi graffa aperta 10"/>
          <p:cNvSpPr/>
          <p:nvPr/>
        </p:nvSpPr>
        <p:spPr>
          <a:xfrm>
            <a:off x="107504" y="980728"/>
            <a:ext cx="432048" cy="4688827"/>
          </a:xfrm>
          <a:prstGeom prst="leftBrace">
            <a:avLst>
              <a:gd name="adj1" fmla="val 95675"/>
              <a:gd name="adj2" fmla="val 49748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270" rtlCol="0" anchor="ctr"/>
          <a:lstStyle/>
          <a:p>
            <a:pPr algn="ctr"/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Dalle 9,15 alle 12,30 circa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630382" y="1052736"/>
            <a:ext cx="7902058" cy="792088"/>
          </a:xfrm>
          <a:prstGeom prst="rect">
            <a:avLst/>
          </a:prstGeom>
          <a:solidFill>
            <a:srgbClr val="FFC9C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CICLO SCOLASTICO </a:t>
            </a:r>
          </a:p>
          <a:p>
            <a:pPr algn="ctr"/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 Gennaio Dimensionamento                       Supplenze 01 Settembre</a:t>
            </a: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Connettore 2 13"/>
          <p:cNvCxnSpPr/>
          <p:nvPr/>
        </p:nvCxnSpPr>
        <p:spPr>
          <a:xfrm>
            <a:off x="4211960" y="1628800"/>
            <a:ext cx="1368152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ccia in giù 18"/>
          <p:cNvSpPr/>
          <p:nvPr/>
        </p:nvSpPr>
        <p:spPr>
          <a:xfrm>
            <a:off x="3255926" y="1844824"/>
            <a:ext cx="2900250" cy="360040"/>
          </a:xfrm>
          <a:prstGeom prst="downArrow">
            <a:avLst>
              <a:gd name="adj1" fmla="val 38072"/>
              <a:gd name="adj2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3275856" y="2304256"/>
            <a:ext cx="2880320" cy="54868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ORGANICI</a:t>
            </a:r>
            <a:endParaRPr lang="it-IT" sz="2800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8532440" y="1052736"/>
            <a:ext cx="539552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Repetto </a:t>
            </a:r>
          </a:p>
          <a:p>
            <a:pPr algn="ctr"/>
            <a:r>
              <a:rPr lang="it-IT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≃ 45 min</a:t>
            </a:r>
            <a:endParaRPr lang="it-IT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Connettore 2 26"/>
          <p:cNvCxnSpPr>
            <a:stCxn id="21" idx="1"/>
            <a:endCxn id="33" idx="0"/>
          </p:cNvCxnSpPr>
          <p:nvPr/>
        </p:nvCxnSpPr>
        <p:spPr>
          <a:xfrm flipH="1">
            <a:off x="1691680" y="2578596"/>
            <a:ext cx="1584176" cy="7063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tangolo 32"/>
          <p:cNvSpPr/>
          <p:nvPr/>
        </p:nvSpPr>
        <p:spPr>
          <a:xfrm>
            <a:off x="755576" y="3284984"/>
            <a:ext cx="1872208" cy="64807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Infanzia - Primaria</a:t>
            </a:r>
          </a:p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posto comune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Ovale 31"/>
          <p:cNvSpPr/>
          <p:nvPr/>
        </p:nvSpPr>
        <p:spPr>
          <a:xfrm>
            <a:off x="2483768" y="2702074"/>
            <a:ext cx="504056" cy="294878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751337" y="3919569"/>
            <a:ext cx="2088232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10.00 Sbressa</a:t>
            </a:r>
            <a:r>
              <a:rPr lang="it-IT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≃ 30 min</a:t>
            </a:r>
            <a:endParaRPr lang="it-IT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Connettore 2 36"/>
          <p:cNvCxnSpPr/>
          <p:nvPr/>
        </p:nvCxnSpPr>
        <p:spPr>
          <a:xfrm flipH="1">
            <a:off x="2627784" y="2876980"/>
            <a:ext cx="792088" cy="17761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e 41"/>
          <p:cNvSpPr/>
          <p:nvPr/>
        </p:nvSpPr>
        <p:spPr>
          <a:xfrm>
            <a:off x="2951820" y="3178246"/>
            <a:ext cx="504056" cy="31621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Rettangolo 42"/>
          <p:cNvSpPr/>
          <p:nvPr/>
        </p:nvSpPr>
        <p:spPr>
          <a:xfrm>
            <a:off x="611560" y="4653136"/>
            <a:ext cx="2644366" cy="64807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Secondaria 1° e 2°</a:t>
            </a:r>
          </a:p>
          <a:p>
            <a:pPr algn="ctr"/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osto Comune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ettangolo 43"/>
          <p:cNvSpPr/>
          <p:nvPr/>
        </p:nvSpPr>
        <p:spPr>
          <a:xfrm>
            <a:off x="611560" y="5301208"/>
            <a:ext cx="2644366" cy="288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10.30 Repetto </a:t>
            </a:r>
            <a:r>
              <a:rPr lang="it-IT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≃ 30 min</a:t>
            </a:r>
            <a:endParaRPr lang="it-IT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9" name="Connettore 2 48"/>
          <p:cNvCxnSpPr/>
          <p:nvPr/>
        </p:nvCxnSpPr>
        <p:spPr>
          <a:xfrm flipH="1">
            <a:off x="3966028" y="2852936"/>
            <a:ext cx="144016" cy="8359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e 49"/>
          <p:cNvSpPr/>
          <p:nvPr/>
        </p:nvSpPr>
        <p:spPr>
          <a:xfrm>
            <a:off x="3779912" y="3097144"/>
            <a:ext cx="504056" cy="259848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Rettangolo 51"/>
          <p:cNvSpPr/>
          <p:nvPr/>
        </p:nvSpPr>
        <p:spPr>
          <a:xfrm>
            <a:off x="3203848" y="3693050"/>
            <a:ext cx="1604106" cy="52803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Religione Cattolica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Rettangolo 52"/>
          <p:cNvSpPr/>
          <p:nvPr/>
        </p:nvSpPr>
        <p:spPr>
          <a:xfrm>
            <a:off x="3131840" y="4221088"/>
            <a:ext cx="2001270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11.00 Sbressa</a:t>
            </a:r>
            <a:r>
              <a:rPr lang="it-IT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≃ 15 min</a:t>
            </a:r>
            <a:endParaRPr lang="it-IT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5" name="Connettore 2 54"/>
          <p:cNvCxnSpPr/>
          <p:nvPr/>
        </p:nvCxnSpPr>
        <p:spPr>
          <a:xfrm>
            <a:off x="5133110" y="2876980"/>
            <a:ext cx="201070" cy="17761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e 55"/>
          <p:cNvSpPr/>
          <p:nvPr/>
        </p:nvSpPr>
        <p:spPr>
          <a:xfrm>
            <a:off x="4917086" y="3295570"/>
            <a:ext cx="504056" cy="259848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57" name="Rettangolo 56"/>
          <p:cNvSpPr/>
          <p:nvPr/>
        </p:nvSpPr>
        <p:spPr>
          <a:xfrm>
            <a:off x="4110044" y="4653136"/>
            <a:ext cx="2622196" cy="64807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Sostegno</a:t>
            </a:r>
          </a:p>
          <a:p>
            <a:pPr algn="ctr"/>
            <a:r>
              <a:rPr lang="it-IT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.-</a:t>
            </a:r>
            <a:r>
              <a:rPr lang="it-IT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-Medie-Superiori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Rettangolo 57"/>
          <p:cNvSpPr/>
          <p:nvPr/>
        </p:nvSpPr>
        <p:spPr>
          <a:xfrm>
            <a:off x="4110044" y="5301208"/>
            <a:ext cx="2622196" cy="288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11.15 Ghisu </a:t>
            </a:r>
            <a:r>
              <a:rPr lang="it-IT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≃ 30 min</a:t>
            </a:r>
            <a:endParaRPr lang="it-IT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2" name="Connettore 2 61"/>
          <p:cNvCxnSpPr/>
          <p:nvPr/>
        </p:nvCxnSpPr>
        <p:spPr>
          <a:xfrm>
            <a:off x="5868144" y="2852936"/>
            <a:ext cx="1440160" cy="13681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e 62"/>
          <p:cNvSpPr/>
          <p:nvPr/>
        </p:nvSpPr>
        <p:spPr>
          <a:xfrm>
            <a:off x="6336196" y="3425494"/>
            <a:ext cx="504056" cy="259848"/>
          </a:xfrm>
          <a:prstGeom prst="ellipse">
            <a:avLst/>
          </a:prstGeom>
          <a:solidFill>
            <a:srgbClr val="79D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67" name="Rettangolo 66"/>
          <p:cNvSpPr/>
          <p:nvPr/>
        </p:nvSpPr>
        <p:spPr>
          <a:xfrm>
            <a:off x="7092280" y="4221088"/>
            <a:ext cx="1709936" cy="648072"/>
          </a:xfrm>
          <a:prstGeom prst="rect">
            <a:avLst/>
          </a:prstGeom>
          <a:solidFill>
            <a:srgbClr val="79D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Educatori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Rettangolo 67"/>
          <p:cNvSpPr/>
          <p:nvPr/>
        </p:nvSpPr>
        <p:spPr>
          <a:xfrm>
            <a:off x="6840252" y="4869160"/>
            <a:ext cx="1961964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11.45 Repetto </a:t>
            </a:r>
            <a:r>
              <a:rPr lang="it-IT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≃ 15 min</a:t>
            </a:r>
            <a:endParaRPr lang="it-IT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1" name="Connettore 2 70"/>
          <p:cNvCxnSpPr/>
          <p:nvPr/>
        </p:nvCxnSpPr>
        <p:spPr>
          <a:xfrm>
            <a:off x="6156176" y="2542992"/>
            <a:ext cx="1152128" cy="38879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e 71"/>
          <p:cNvSpPr/>
          <p:nvPr/>
        </p:nvSpPr>
        <p:spPr>
          <a:xfrm>
            <a:off x="6480212" y="2617132"/>
            <a:ext cx="504056" cy="259848"/>
          </a:xfrm>
          <a:prstGeom prst="ellipse">
            <a:avLst/>
          </a:prstGeom>
          <a:solidFill>
            <a:srgbClr val="E8D9F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Rettangolo 72"/>
          <p:cNvSpPr/>
          <p:nvPr/>
        </p:nvSpPr>
        <p:spPr>
          <a:xfrm>
            <a:off x="7308304" y="2924944"/>
            <a:ext cx="1709936" cy="648072"/>
          </a:xfrm>
          <a:prstGeom prst="rect">
            <a:avLst/>
          </a:prstGeom>
          <a:solidFill>
            <a:srgbClr val="E8D9F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A.t.a.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Rettangolo 73"/>
          <p:cNvSpPr/>
          <p:nvPr/>
        </p:nvSpPr>
        <p:spPr>
          <a:xfrm>
            <a:off x="6984268" y="3573015"/>
            <a:ext cx="2033972" cy="3840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12.00 Sbressa </a:t>
            </a:r>
            <a:r>
              <a:rPr lang="it-IT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≃ 30 min</a:t>
            </a:r>
            <a:endParaRPr lang="it-IT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Rettangolo 76"/>
          <p:cNvSpPr/>
          <p:nvPr/>
        </p:nvSpPr>
        <p:spPr>
          <a:xfrm>
            <a:off x="107504" y="5795570"/>
            <a:ext cx="6048672" cy="10178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Dalle 12,30 circa     </a:t>
            </a:r>
            <a:r>
              <a:rPr lang="it-IT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DIBATTITO</a:t>
            </a:r>
            <a:endParaRPr lang="it-IT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35" name="Connettore 1 1034"/>
          <p:cNvCxnSpPr/>
          <p:nvPr/>
        </p:nvCxnSpPr>
        <p:spPr>
          <a:xfrm>
            <a:off x="539552" y="5669555"/>
            <a:ext cx="86044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utoShape 2" descr="Image result for dibattito pubbl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AutoShape 4" descr="Image result for dibattito pubblic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" name="AutoShape 6" descr="Image result for dibattito pubblico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31" name="Picture 7" descr="D:\Users\mi11205\Desktop\downlo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795570"/>
            <a:ext cx="2987824" cy="1017806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ttangolo 38"/>
          <p:cNvSpPr/>
          <p:nvPr/>
        </p:nvSpPr>
        <p:spPr>
          <a:xfrm>
            <a:off x="7308305" y="6091842"/>
            <a:ext cx="817918" cy="2483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6984268" y="2024844"/>
            <a:ext cx="2033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Numero  Ore 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10%</a:t>
            </a:r>
            <a:endParaRPr lang="it-IT" dirty="0"/>
          </a:p>
        </p:txBody>
      </p:sp>
      <p:sp>
        <p:nvSpPr>
          <p:cNvPr id="6" name="Ovale 5"/>
          <p:cNvSpPr/>
          <p:nvPr/>
        </p:nvSpPr>
        <p:spPr>
          <a:xfrm>
            <a:off x="6732240" y="1947281"/>
            <a:ext cx="2411760" cy="902232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023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-1392115" y="850901"/>
            <a:ext cx="9969012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– FASE POLITICA</a:t>
            </a:r>
          </a:p>
          <a:p>
            <a:pPr algn="ctr" defTabSz="762000">
              <a:defRPr/>
            </a:pPr>
            <a:r>
              <a:rPr lang="it-IT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</a:t>
            </a:r>
            <a:r>
              <a:rPr lang="it-IT" sz="28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disfunzioni politiche)</a:t>
            </a:r>
            <a:endParaRPr lang="it-IT" sz="28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088" y="116632"/>
            <a:ext cx="352347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vale 1"/>
          <p:cNvSpPr/>
          <p:nvPr/>
        </p:nvSpPr>
        <p:spPr>
          <a:xfrm>
            <a:off x="467544" y="2132856"/>
            <a:ext cx="4248472" cy="26642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Comune n°1</a:t>
            </a:r>
          </a:p>
          <a:p>
            <a:pPr algn="ctr"/>
            <a:endParaRPr lang="it-IT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Classe 1 (10 Bambini)</a:t>
            </a:r>
          </a:p>
          <a:p>
            <a:pPr algn="ctr"/>
            <a:r>
              <a:rPr lang="it-I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Classe 2 (8 Bambini)</a:t>
            </a:r>
          </a:p>
          <a:p>
            <a:pPr algn="ctr"/>
            <a:endParaRPr lang="it-IT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e 15"/>
          <p:cNvSpPr/>
          <p:nvPr/>
        </p:nvSpPr>
        <p:spPr>
          <a:xfrm>
            <a:off x="4427984" y="2132855"/>
            <a:ext cx="4248472" cy="266429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Comune n°2</a:t>
            </a:r>
          </a:p>
          <a:p>
            <a:pPr algn="ctr"/>
            <a:endParaRPr lang="it-IT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Classe 1 (8 Bambini)</a:t>
            </a:r>
          </a:p>
          <a:p>
            <a:pPr algn="ctr"/>
            <a:r>
              <a:rPr lang="it-I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Classe 2 (10 Bambini)</a:t>
            </a:r>
          </a:p>
          <a:p>
            <a:pPr algn="ctr"/>
            <a:endParaRPr lang="it-IT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vale 16"/>
          <p:cNvSpPr/>
          <p:nvPr/>
        </p:nvSpPr>
        <p:spPr>
          <a:xfrm>
            <a:off x="2411760" y="4221088"/>
            <a:ext cx="4248472" cy="25202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Scuola Unica</a:t>
            </a:r>
          </a:p>
          <a:p>
            <a:pPr algn="ctr"/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Classe 1 </a:t>
            </a:r>
            <a:r>
              <a:rPr lang="it-I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(18 </a:t>
            </a: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Bambini)</a:t>
            </a:r>
          </a:p>
          <a:p>
            <a:pPr algn="ctr"/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Classe 2 (</a:t>
            </a:r>
            <a:r>
              <a:rPr lang="it-I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Bambini)</a:t>
            </a:r>
          </a:p>
          <a:p>
            <a:pPr algn="ctr"/>
            <a:endParaRPr lang="it-IT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09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egnaposto contenuto 8"/>
          <p:cNvSpPr>
            <a:spLocks noGrp="1"/>
          </p:cNvSpPr>
          <p:nvPr>
            <p:ph idx="1"/>
          </p:nvPr>
        </p:nvSpPr>
        <p:spPr bwMode="auto">
          <a:xfrm>
            <a:off x="218342" y="2332038"/>
            <a:ext cx="4205655" cy="318519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Tx/>
              <a:buNone/>
            </a:pP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Comune 1</a:t>
            </a:r>
          </a:p>
          <a:p>
            <a:pPr algn="ctr" eaLnBrk="1" hangingPunct="1">
              <a:buFontTx/>
              <a:buNone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Classe 1 (10 bambini)</a:t>
            </a:r>
          </a:p>
          <a:p>
            <a:pPr algn="ctr" eaLnBrk="1" hangingPunct="1">
              <a:buFontTx/>
              <a:buNone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Classe 2 (8 bambini)</a:t>
            </a:r>
          </a:p>
          <a:p>
            <a:pPr algn="ctr" eaLnBrk="1" hangingPunct="1">
              <a:buFontTx/>
              <a:buNone/>
            </a:pPr>
            <a:endParaRPr lang="it-IT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Tx/>
              <a:buNone/>
            </a:pP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Pluriclasse 1 e 2 (18 bambini)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-1392115" y="850901"/>
            <a:ext cx="9969012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– FASE POLITICA</a:t>
            </a:r>
          </a:p>
          <a:p>
            <a:pPr algn="ctr" defTabSz="762000">
              <a:defRPr/>
            </a:pPr>
            <a:r>
              <a:rPr lang="it-IT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</a:t>
            </a:r>
            <a:r>
              <a:rPr lang="it-IT" sz="28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disfunzioni politiche)</a:t>
            </a:r>
            <a:endParaRPr lang="it-IT" sz="28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33292" y="188640"/>
            <a:ext cx="3354266" cy="169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1" name="Ovale 10"/>
          <p:cNvSpPr>
            <a:spLocks noChangeArrowheads="1"/>
          </p:cNvSpPr>
          <p:nvPr/>
        </p:nvSpPr>
        <p:spPr bwMode="auto">
          <a:xfrm>
            <a:off x="218343" y="1924050"/>
            <a:ext cx="4205654" cy="4287838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92" name="Ovale 11"/>
          <p:cNvSpPr>
            <a:spLocks noChangeArrowheads="1"/>
          </p:cNvSpPr>
          <p:nvPr/>
        </p:nvSpPr>
        <p:spPr bwMode="auto">
          <a:xfrm>
            <a:off x="4467958" y="1885950"/>
            <a:ext cx="4249615" cy="44196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egnaposto contenuto 8"/>
          <p:cNvSpPr txBox="1">
            <a:spLocks/>
          </p:cNvSpPr>
          <p:nvPr/>
        </p:nvSpPr>
        <p:spPr>
          <a:xfrm>
            <a:off x="4467958" y="2332038"/>
            <a:ext cx="4249615" cy="3113186"/>
          </a:xfrm>
          <a:prstGeom prst="rect">
            <a:avLst/>
          </a:prstGeom>
        </p:spPr>
        <p:txBody>
          <a:bodyPr/>
          <a:lstStyle/>
          <a:p>
            <a:pPr marL="342900" indent="-342900" algn="ctr" defTabSz="762000">
              <a:spcBef>
                <a:spcPct val="20000"/>
              </a:spcBef>
              <a:defRPr/>
            </a:pPr>
            <a:r>
              <a:rPr lang="it-IT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Comune 2</a:t>
            </a:r>
          </a:p>
          <a:p>
            <a:pPr marL="342900" indent="-342900" algn="ctr" defTabSz="762000">
              <a:spcBef>
                <a:spcPct val="20000"/>
              </a:spcBef>
              <a:defRPr/>
            </a:pPr>
            <a:r>
              <a:rPr lang="it-IT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Classe </a:t>
            </a:r>
            <a:r>
              <a:rPr lang="it-IT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(8 bambini)</a:t>
            </a:r>
          </a:p>
          <a:p>
            <a:pPr marL="342900" indent="-342900" algn="ctr" defTabSz="762000">
              <a:spcBef>
                <a:spcPct val="20000"/>
              </a:spcBef>
              <a:defRPr/>
            </a:pPr>
            <a:r>
              <a:rPr lang="it-IT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Classe 2 (10 bambini)</a:t>
            </a:r>
          </a:p>
          <a:p>
            <a:pPr marL="342900" indent="-342900" algn="ctr" defTabSz="762000">
              <a:spcBef>
                <a:spcPct val="20000"/>
              </a:spcBef>
              <a:defRPr/>
            </a:pPr>
            <a:endParaRPr lang="it-IT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 defTabSz="762000">
              <a:spcBef>
                <a:spcPct val="20000"/>
              </a:spcBef>
              <a:defRPr/>
            </a:pPr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Pluriclasse 1 e 2 (18 bambini</a:t>
            </a: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48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contenuto 8"/>
          <p:cNvSpPr>
            <a:spLocks noGrp="1"/>
          </p:cNvSpPr>
          <p:nvPr>
            <p:ph sz="half" idx="2"/>
          </p:nvPr>
        </p:nvSpPr>
        <p:spPr bwMode="auto">
          <a:xfrm>
            <a:off x="490171" y="2348880"/>
            <a:ext cx="4040066" cy="42090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D.G. </a:t>
            </a: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Usr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per la Sardegna</a:t>
            </a: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Dirigenti </a:t>
            </a: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Atpp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Ca, </a:t>
            </a: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Nu, Or</a:t>
            </a: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Dirigenti Scolastici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177329"/>
            <a:ext cx="6480720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32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– FASE </a:t>
            </a:r>
            <a:r>
              <a:rPr lang="it-IT" sz="32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POLITICA</a:t>
            </a:r>
          </a:p>
          <a:p>
            <a:pPr algn="ctr" defTabSz="762000">
              <a:defRPr/>
            </a:pPr>
            <a:r>
              <a:rPr lang="it-IT" sz="32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(disfunzioni sistemiche)</a:t>
            </a:r>
            <a:endParaRPr lang="it-IT" sz="32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5850" name="Rettangolo 16"/>
          <p:cNvSpPr>
            <a:spLocks noChangeArrowheads="1"/>
          </p:cNvSpPr>
          <p:nvPr/>
        </p:nvSpPr>
        <p:spPr bwMode="auto">
          <a:xfrm>
            <a:off x="407377" y="2276872"/>
            <a:ext cx="4205654" cy="4281092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1" name="Rettangolo 17"/>
          <p:cNvSpPr>
            <a:spLocks noChangeArrowheads="1"/>
          </p:cNvSpPr>
          <p:nvPr/>
        </p:nvSpPr>
        <p:spPr bwMode="auto">
          <a:xfrm>
            <a:off x="4627685" y="2276872"/>
            <a:ext cx="4120779" cy="4281092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974481" y="1155151"/>
            <a:ext cx="5756031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Fase decisionale / consulenza</a:t>
            </a: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7" name="Segnaposto contenuto 8"/>
          <p:cNvSpPr>
            <a:spLocks noGrp="1"/>
          </p:cNvSpPr>
          <p:nvPr>
            <p:ph sz="quarter" idx="4"/>
          </p:nvPr>
        </p:nvSpPr>
        <p:spPr bwMode="auto">
          <a:xfrm>
            <a:off x="4627685" y="2299523"/>
            <a:ext cx="4041775" cy="39512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Regione Sardegna</a:t>
            </a: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C.Metropolitana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Province</a:t>
            </a: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Comuni</a:t>
            </a:r>
          </a:p>
        </p:txBody>
      </p:sp>
      <p:sp>
        <p:nvSpPr>
          <p:cNvPr id="4" name="Freccia a destra 3"/>
          <p:cNvSpPr/>
          <p:nvPr/>
        </p:nvSpPr>
        <p:spPr>
          <a:xfrm>
            <a:off x="1619672" y="5661248"/>
            <a:ext cx="58326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 descr="D:\Users\mi11205\Desktop\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989" y="158127"/>
            <a:ext cx="1504128" cy="190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reccia in su 1"/>
          <p:cNvSpPr/>
          <p:nvPr/>
        </p:nvSpPr>
        <p:spPr>
          <a:xfrm>
            <a:off x="8781548" y="2420888"/>
            <a:ext cx="211685" cy="32403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in su 10"/>
          <p:cNvSpPr/>
          <p:nvPr/>
        </p:nvSpPr>
        <p:spPr>
          <a:xfrm>
            <a:off x="107504" y="2443727"/>
            <a:ext cx="211685" cy="3240360"/>
          </a:xfrm>
          <a:prstGeom prst="upArrow">
            <a:avLst/>
          </a:prstGeom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297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contenuto 8"/>
          <p:cNvSpPr>
            <a:spLocks noGrp="1"/>
          </p:cNvSpPr>
          <p:nvPr>
            <p:ph sz="half" idx="2"/>
          </p:nvPr>
        </p:nvSpPr>
        <p:spPr bwMode="auto">
          <a:xfrm>
            <a:off x="490171" y="2348880"/>
            <a:ext cx="4040066" cy="333520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D.G. </a:t>
            </a: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Usr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per la Sardegna</a:t>
            </a: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Dirigenti </a:t>
            </a: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Atpp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Ca, </a:t>
            </a: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Nu, Or</a:t>
            </a: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Dirigenti Scolastici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177329"/>
            <a:ext cx="6480720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32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– FASE </a:t>
            </a:r>
            <a:r>
              <a:rPr lang="it-IT" sz="32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POLITICA</a:t>
            </a:r>
          </a:p>
          <a:p>
            <a:pPr algn="ctr" defTabSz="762000">
              <a:defRPr/>
            </a:pPr>
            <a:r>
              <a:rPr lang="it-IT" sz="32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(disfunzioni sistemiche)</a:t>
            </a:r>
            <a:endParaRPr lang="it-IT" sz="32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5850" name="Rettangolo 16"/>
          <p:cNvSpPr>
            <a:spLocks noChangeArrowheads="1"/>
          </p:cNvSpPr>
          <p:nvPr/>
        </p:nvSpPr>
        <p:spPr bwMode="auto">
          <a:xfrm>
            <a:off x="407377" y="2276872"/>
            <a:ext cx="4205654" cy="3331947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1" name="Rettangolo 17"/>
          <p:cNvSpPr>
            <a:spLocks noChangeArrowheads="1"/>
          </p:cNvSpPr>
          <p:nvPr/>
        </p:nvSpPr>
        <p:spPr bwMode="auto">
          <a:xfrm>
            <a:off x="4627685" y="2276872"/>
            <a:ext cx="4120779" cy="3331947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974481" y="1155151"/>
            <a:ext cx="5756031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Fase decisionale / consulenza</a:t>
            </a: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7" name="Segnaposto contenuto 8"/>
          <p:cNvSpPr>
            <a:spLocks noGrp="1"/>
          </p:cNvSpPr>
          <p:nvPr>
            <p:ph sz="quarter" idx="4"/>
          </p:nvPr>
        </p:nvSpPr>
        <p:spPr bwMode="auto">
          <a:xfrm>
            <a:off x="4627685" y="2299523"/>
            <a:ext cx="4041775" cy="39512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Regione Sardegna</a:t>
            </a: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C.Metropolitana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Province</a:t>
            </a: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it-IT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Comuni</a:t>
            </a:r>
          </a:p>
        </p:txBody>
      </p:sp>
      <p:sp>
        <p:nvSpPr>
          <p:cNvPr id="4" name="Freccia a destra 3"/>
          <p:cNvSpPr/>
          <p:nvPr/>
        </p:nvSpPr>
        <p:spPr>
          <a:xfrm>
            <a:off x="1696707" y="5176771"/>
            <a:ext cx="58326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 descr="D:\Users\mi11205\Desktop\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989" y="158127"/>
            <a:ext cx="1504128" cy="190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reccia in su 1"/>
          <p:cNvSpPr/>
          <p:nvPr/>
        </p:nvSpPr>
        <p:spPr>
          <a:xfrm>
            <a:off x="8781548" y="2420888"/>
            <a:ext cx="211685" cy="32403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in su 10"/>
          <p:cNvSpPr/>
          <p:nvPr/>
        </p:nvSpPr>
        <p:spPr>
          <a:xfrm>
            <a:off x="107504" y="2443727"/>
            <a:ext cx="211685" cy="3240360"/>
          </a:xfrm>
          <a:prstGeom prst="upArrow">
            <a:avLst/>
          </a:prstGeom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1171301" y="6005109"/>
            <a:ext cx="6912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Esempio + </a:t>
            </a:r>
            <a:r>
              <a:rPr lang="it-IT" dirty="0" smtClean="0"/>
              <a:t>(Riunione DG e Dirigenti </a:t>
            </a:r>
            <a:r>
              <a:rPr lang="it-IT" dirty="0" err="1" smtClean="0"/>
              <a:t>Cpia</a:t>
            </a:r>
            <a:r>
              <a:rPr lang="it-IT" dirty="0" smtClean="0"/>
              <a:t> ; DG USR </a:t>
            </a:r>
            <a:r>
              <a:rPr lang="it-IT" dirty="0" smtClean="0">
                <a:sym typeface="Wingdings" panose="05000000000000000000" pitchFamily="2" charset="2"/>
              </a:rPr>
              <a:t> Regione)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Esempio – </a:t>
            </a:r>
            <a:r>
              <a:rPr lang="it-IT" dirty="0" smtClean="0"/>
              <a:t>(Dirigenti </a:t>
            </a:r>
            <a:r>
              <a:rPr lang="it-IT" dirty="0" err="1" smtClean="0"/>
              <a:t>Cpia</a:t>
            </a:r>
            <a:r>
              <a:rPr lang="it-IT" dirty="0" smtClean="0"/>
              <a:t> </a:t>
            </a:r>
            <a:r>
              <a:rPr lang="it-IT" dirty="0" smtClean="0">
                <a:sym typeface="Wingdings" panose="05000000000000000000" pitchFamily="2" charset="2"/>
              </a:rPr>
              <a:t> Regione)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491876" y="5675405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DIMENSIONAMENTO 2020 / 2021</a:t>
            </a:r>
            <a:endParaRPr lang="it-IT" b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7479667" y="6005108"/>
            <a:ext cx="1651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1 AA per </a:t>
            </a:r>
            <a:r>
              <a:rPr lang="it-IT" dirty="0" err="1" smtClean="0"/>
              <a:t>Ctp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1 CS per </a:t>
            </a:r>
            <a:r>
              <a:rPr lang="it-IT" dirty="0" err="1" smtClean="0"/>
              <a:t>Pes</a:t>
            </a:r>
            <a:endParaRPr lang="it-IT" dirty="0"/>
          </a:p>
        </p:txBody>
      </p:sp>
      <p:sp>
        <p:nvSpPr>
          <p:cNvPr id="7" name="Ovale 6"/>
          <p:cNvSpPr/>
          <p:nvPr/>
        </p:nvSpPr>
        <p:spPr>
          <a:xfrm>
            <a:off x="7388420" y="6005108"/>
            <a:ext cx="2008116" cy="646332"/>
          </a:xfrm>
          <a:prstGeom prst="ellipse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986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-1" y="-27384"/>
            <a:ext cx="8912955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– FASE </a:t>
            </a:r>
            <a:r>
              <a:rPr lang="it-IT" sz="28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POLITICA (disfunzioni sistemiche)</a:t>
            </a:r>
            <a:r>
              <a:rPr lang="it-IT" sz="28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it-IT" sz="2800" b="1" kern="0" dirty="0">
              <a:solidFill>
                <a:srgbClr val="0070C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4" name="Immagine 3" descr="Ritaglio schermat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64" y="548680"/>
            <a:ext cx="8860732" cy="2664296"/>
          </a:xfrm>
          <a:prstGeom prst="rect">
            <a:avLst/>
          </a:prstGeom>
        </p:spPr>
      </p:pic>
      <p:pic>
        <p:nvPicPr>
          <p:cNvPr id="7" name="Immagine 6" descr="Ritaglio schermat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" y="3356992"/>
            <a:ext cx="8856985" cy="1224136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35495" y="548680"/>
            <a:ext cx="8995026" cy="40324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8" name="Immagine 17" descr="Ritaglio schermat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8" y="4797152"/>
            <a:ext cx="8978298" cy="198630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2" name="Ovale 11"/>
          <p:cNvSpPr/>
          <p:nvPr/>
        </p:nvSpPr>
        <p:spPr>
          <a:xfrm>
            <a:off x="2699792" y="5862314"/>
            <a:ext cx="6336704" cy="5190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029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863588" y="-1"/>
            <a:ext cx="6876764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endParaRPr lang="it-IT" sz="2800" b="1" kern="0" dirty="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9" name="Rectangle 2"/>
          <p:cNvSpPr txBox="1">
            <a:spLocks noChangeArrowheads="1"/>
          </p:cNvSpPr>
          <p:nvPr/>
        </p:nvSpPr>
        <p:spPr>
          <a:xfrm>
            <a:off x="683568" y="116632"/>
            <a:ext cx="7416824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6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 – FASE </a:t>
            </a:r>
            <a:r>
              <a:rPr lang="it-IT" sz="26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AMMINISTRATIVA </a:t>
            </a:r>
            <a:r>
              <a:rPr lang="it-IT" sz="26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(procedura)</a:t>
            </a: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76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68969"/>
            <a:ext cx="1802423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Freccia a destra 53"/>
          <p:cNvSpPr/>
          <p:nvPr/>
        </p:nvSpPr>
        <p:spPr bwMode="auto">
          <a:xfrm>
            <a:off x="1802423" y="3655377"/>
            <a:ext cx="6800367" cy="504056"/>
          </a:xfrm>
          <a:prstGeom prst="rightArrow">
            <a:avLst>
              <a:gd name="adj1" fmla="val 50000"/>
              <a:gd name="adj2" fmla="val 281109"/>
            </a:avLst>
          </a:prstGeom>
          <a:solidFill>
            <a:schemeClr val="tx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ttangolo arrotondato 1"/>
          <p:cNvSpPr/>
          <p:nvPr/>
        </p:nvSpPr>
        <p:spPr>
          <a:xfrm>
            <a:off x="1187624" y="1284000"/>
            <a:ext cx="1800200" cy="128090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Dimensionam.</a:t>
            </a:r>
          </a:p>
          <a:p>
            <a:pPr algn="ctr"/>
            <a:endParaRPr lang="it-IT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Fino al</a:t>
            </a: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 Gennaio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vale 2"/>
          <p:cNvSpPr/>
          <p:nvPr/>
        </p:nvSpPr>
        <p:spPr>
          <a:xfrm>
            <a:off x="1799692" y="715966"/>
            <a:ext cx="666740" cy="49274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72366" y="715966"/>
            <a:ext cx="769441" cy="1903929"/>
          </a:xfrm>
          <a:prstGeom prst="rect">
            <a:avLst/>
          </a:prstGeom>
          <a:solidFill>
            <a:srgbClr val="57FFA3"/>
          </a:solidFill>
          <a:ln w="57150">
            <a:solidFill>
              <a:srgbClr val="57FFA3"/>
            </a:solidFill>
          </a:ln>
        </p:spPr>
        <p:txBody>
          <a:bodyPr vert="vert270" wrap="square" lIns="91440" tIns="45720" rIns="91440" bIns="45720">
            <a:spAutoFit/>
          </a:bodyPr>
          <a:lstStyle/>
          <a:p>
            <a:pPr algn="ctr"/>
            <a:r>
              <a:rPr lang="it-IT" sz="3800" b="1" cap="none" spc="0" dirty="0" smtClean="0">
                <a:ln w="19050">
                  <a:solidFill>
                    <a:schemeClr val="tx1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O.D.</a:t>
            </a:r>
            <a:endParaRPr lang="it-IT" sz="3800" b="1" cap="none" spc="0" dirty="0">
              <a:ln w="19050">
                <a:solidFill>
                  <a:schemeClr val="tx1"/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ettangolo arrotondato 35"/>
          <p:cNvSpPr/>
          <p:nvPr/>
        </p:nvSpPr>
        <p:spPr>
          <a:xfrm>
            <a:off x="3131840" y="1284000"/>
            <a:ext cx="1800200" cy="128090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Iscrizioni</a:t>
            </a:r>
          </a:p>
          <a:p>
            <a:pPr algn="ctr"/>
            <a:endParaRPr lang="it-IT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Fino al</a:t>
            </a: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 Gennaio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Ovale 36"/>
          <p:cNvSpPr/>
          <p:nvPr/>
        </p:nvSpPr>
        <p:spPr>
          <a:xfrm>
            <a:off x="3743908" y="715966"/>
            <a:ext cx="666740" cy="49274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8" name="Rettangolo arrotondato 37"/>
          <p:cNvSpPr/>
          <p:nvPr/>
        </p:nvSpPr>
        <p:spPr>
          <a:xfrm>
            <a:off x="5076056" y="1260730"/>
            <a:ext cx="1800200" cy="128090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Diritto</a:t>
            </a:r>
          </a:p>
          <a:p>
            <a:pPr algn="ctr"/>
            <a:endParaRPr lang="it-IT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Febbraio</a:t>
            </a: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Maggio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Ovale 39"/>
          <p:cNvSpPr/>
          <p:nvPr/>
        </p:nvSpPr>
        <p:spPr>
          <a:xfrm>
            <a:off x="5688124" y="692696"/>
            <a:ext cx="666740" cy="49274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Rettangolo arrotondato 42"/>
          <p:cNvSpPr/>
          <p:nvPr/>
        </p:nvSpPr>
        <p:spPr>
          <a:xfrm>
            <a:off x="7020272" y="1260730"/>
            <a:ext cx="1800200" cy="128090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Movimenti</a:t>
            </a:r>
          </a:p>
          <a:p>
            <a:pPr algn="ctr"/>
            <a:endParaRPr lang="it-IT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Maggio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Ovale 43"/>
          <p:cNvSpPr/>
          <p:nvPr/>
        </p:nvSpPr>
        <p:spPr>
          <a:xfrm>
            <a:off x="7632340" y="692696"/>
            <a:ext cx="666740" cy="49274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48" name="Rettangolo 47"/>
          <p:cNvSpPr/>
          <p:nvPr/>
        </p:nvSpPr>
        <p:spPr>
          <a:xfrm>
            <a:off x="44435" y="4725144"/>
            <a:ext cx="738664" cy="1872208"/>
          </a:xfrm>
          <a:prstGeom prst="rect">
            <a:avLst/>
          </a:prstGeom>
          <a:solidFill>
            <a:srgbClr val="00B0F0"/>
          </a:solidFill>
          <a:ln w="57150">
            <a:solidFill>
              <a:srgbClr val="00B0F0"/>
            </a:solidFill>
          </a:ln>
        </p:spPr>
        <p:txBody>
          <a:bodyPr vert="vert270" wrap="square" lIns="91440" tIns="45720" rIns="91440" bIns="45720">
            <a:spAutoFit/>
          </a:bodyPr>
          <a:lstStyle/>
          <a:p>
            <a:pPr algn="ctr"/>
            <a:r>
              <a:rPr lang="it-IT" sz="3600" b="1" cap="none" spc="0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O.F.</a:t>
            </a:r>
            <a:endParaRPr lang="it-IT" sz="3600" b="1" cap="none" spc="0" dirty="0">
              <a:ln w="19050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Ovale 49"/>
          <p:cNvSpPr/>
          <p:nvPr/>
        </p:nvSpPr>
        <p:spPr>
          <a:xfrm>
            <a:off x="2914769" y="4711852"/>
            <a:ext cx="596825" cy="492745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0" name="Rettangolo 9"/>
          <p:cNvSpPr/>
          <p:nvPr/>
        </p:nvSpPr>
        <p:spPr>
          <a:xfrm>
            <a:off x="2483768" y="5316448"/>
            <a:ext cx="1458828" cy="128090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Utilizzazioni e Assegnazioni</a:t>
            </a: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Agosto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Ovale 54"/>
          <p:cNvSpPr/>
          <p:nvPr/>
        </p:nvSpPr>
        <p:spPr>
          <a:xfrm>
            <a:off x="1356217" y="4725144"/>
            <a:ext cx="596825" cy="492745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Rettangolo 55"/>
          <p:cNvSpPr/>
          <p:nvPr/>
        </p:nvSpPr>
        <p:spPr>
          <a:xfrm>
            <a:off x="899592" y="5329740"/>
            <a:ext cx="1440160" cy="128090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</a:t>
            </a:r>
          </a:p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Fatto</a:t>
            </a:r>
          </a:p>
          <a:p>
            <a:pPr algn="ctr"/>
            <a:endParaRPr lang="it-IT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Giugno</a:t>
            </a: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Luglio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Ovale 56"/>
          <p:cNvSpPr/>
          <p:nvPr/>
        </p:nvSpPr>
        <p:spPr>
          <a:xfrm>
            <a:off x="4556952" y="4711851"/>
            <a:ext cx="596825" cy="492745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Rettangolo 57"/>
          <p:cNvSpPr/>
          <p:nvPr/>
        </p:nvSpPr>
        <p:spPr>
          <a:xfrm>
            <a:off x="4130618" y="5329740"/>
            <a:ext cx="1449494" cy="128090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Nomine</a:t>
            </a:r>
          </a:p>
          <a:p>
            <a:pPr algn="ctr"/>
            <a:endParaRPr lang="it-IT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Agosto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Ovale 58"/>
          <p:cNvSpPr/>
          <p:nvPr/>
        </p:nvSpPr>
        <p:spPr>
          <a:xfrm>
            <a:off x="6249140" y="4711850"/>
            <a:ext cx="596825" cy="492745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Rettangolo 59"/>
          <p:cNvSpPr/>
          <p:nvPr/>
        </p:nvSpPr>
        <p:spPr>
          <a:xfrm>
            <a:off x="5786802" y="5329740"/>
            <a:ext cx="1521502" cy="128090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Supplenze Annuali-Temporanee</a:t>
            </a:r>
          </a:p>
          <a:p>
            <a:pPr algn="ctr"/>
            <a:endParaRPr lang="it-IT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Agosto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Ovale 62"/>
          <p:cNvSpPr/>
          <p:nvPr/>
        </p:nvSpPr>
        <p:spPr>
          <a:xfrm>
            <a:off x="7869954" y="4711849"/>
            <a:ext cx="704078" cy="492745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Rettangolo 63"/>
          <p:cNvSpPr/>
          <p:nvPr/>
        </p:nvSpPr>
        <p:spPr>
          <a:xfrm>
            <a:off x="7479498" y="5329740"/>
            <a:ext cx="1484990" cy="128090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Inizio Anno Scolastico</a:t>
            </a:r>
          </a:p>
          <a:p>
            <a:pPr algn="ctr"/>
            <a:endParaRPr lang="it-IT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Settembre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reccia in su 3"/>
          <p:cNvSpPr/>
          <p:nvPr/>
        </p:nvSpPr>
        <p:spPr>
          <a:xfrm>
            <a:off x="6460647" y="551061"/>
            <a:ext cx="568062" cy="634380"/>
          </a:xfrm>
          <a:prstGeom prst="upArrow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Freccia in su 26"/>
          <p:cNvSpPr/>
          <p:nvPr/>
        </p:nvSpPr>
        <p:spPr>
          <a:xfrm>
            <a:off x="1915706" y="4323844"/>
            <a:ext cx="568062" cy="634380"/>
          </a:xfrm>
          <a:prstGeom prst="upArrow">
            <a:avLst/>
          </a:prstGeom>
          <a:scene3d>
            <a:camera prst="orthographicFront">
              <a:rot lat="868651" lon="21361969" rev="746974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11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116632"/>
            <a:ext cx="8784976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 – FASE OPERATIVA : ANNO SCOLASTICO</a:t>
            </a:r>
          </a:p>
          <a:p>
            <a:pPr algn="ctr" defTabSz="762000">
              <a:defRPr/>
            </a:pPr>
            <a:r>
              <a:rPr lang="it-IT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(procedura)</a:t>
            </a: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0752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127" y="2420888"/>
            <a:ext cx="2639277" cy="16561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7529" name="Freccia bidirezionale orizzontale 12"/>
          <p:cNvSpPr>
            <a:spLocks noChangeArrowheads="1"/>
          </p:cNvSpPr>
          <p:nvPr/>
        </p:nvSpPr>
        <p:spPr bwMode="auto">
          <a:xfrm>
            <a:off x="2224737" y="1555669"/>
            <a:ext cx="873369" cy="261892"/>
          </a:xfrm>
          <a:prstGeom prst="leftRightArrow">
            <a:avLst>
              <a:gd name="adj1" fmla="val 50000"/>
              <a:gd name="adj2" fmla="val 49944"/>
            </a:avLst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3094558" y="1096359"/>
            <a:ext cx="5782048" cy="118051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Anno </a:t>
            </a:r>
            <a:r>
              <a:rPr lang="it-IT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Scolastico (10 </a:t>
            </a:r>
            <a:r>
              <a:rPr lang="it-IT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Settembre 2020 – 10 Giugno 2021)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Anno Amministrativo (01 Settembre 2020 – 31 Agosto 2021)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Anno Finanziario (01 Gennaio 2021 - 31 Dicembre2021)</a:t>
            </a:r>
            <a:endParaRPr lang="it-IT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107503" y="1096359"/>
            <a:ext cx="2088233" cy="1180513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Periodo</a:t>
            </a:r>
            <a:endParaRPr lang="it-IT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mi13856\AppData\Local\Microsoft\Windows\Temporary Internet Files\Content.IE5\PYFPIHZZ\scuola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20888"/>
            <a:ext cx="3096344" cy="16561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arrotondato 16"/>
          <p:cNvSpPr/>
          <p:nvPr/>
        </p:nvSpPr>
        <p:spPr>
          <a:xfrm>
            <a:off x="107505" y="4653136"/>
            <a:ext cx="2088232" cy="1728192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Modelli</a:t>
            </a:r>
          </a:p>
          <a:p>
            <a:pPr algn="ctr"/>
            <a:r>
              <a:rPr lang="it-IT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Orario</a:t>
            </a:r>
          </a:p>
        </p:txBody>
      </p:sp>
      <p:sp>
        <p:nvSpPr>
          <p:cNvPr id="18" name="Freccia bidirezionale orizzontale 12"/>
          <p:cNvSpPr>
            <a:spLocks noChangeArrowheads="1"/>
          </p:cNvSpPr>
          <p:nvPr/>
        </p:nvSpPr>
        <p:spPr bwMode="auto">
          <a:xfrm>
            <a:off x="2258471" y="5367014"/>
            <a:ext cx="873369" cy="261892"/>
          </a:xfrm>
          <a:prstGeom prst="leftRightArrow">
            <a:avLst>
              <a:gd name="adj1" fmla="val 50000"/>
              <a:gd name="adj2" fmla="val 49944"/>
            </a:avLst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3246958" y="4437112"/>
            <a:ext cx="5782048" cy="204460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Infanzia</a:t>
            </a:r>
            <a:r>
              <a:rPr lang="it-IT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Ridotto(25)– Pieno(40/50)</a:t>
            </a:r>
            <a:endParaRPr lang="it-IT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Primaria</a:t>
            </a:r>
            <a:r>
              <a:rPr lang="it-IT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Normale (24-27-30) – Pieno (40)</a:t>
            </a:r>
            <a:endParaRPr lang="it-IT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Medie</a:t>
            </a:r>
            <a:r>
              <a:rPr lang="it-IT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Normale (30) – Prolungato(36/40)</a:t>
            </a:r>
            <a:endParaRPr lang="it-IT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Superiori</a:t>
            </a:r>
            <a:r>
              <a:rPr lang="it-IT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Diurno – Serale </a:t>
            </a:r>
            <a:endParaRPr lang="it-IT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2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5" name="Text Box 3"/>
          <p:cNvSpPr txBox="1">
            <a:spLocks noChangeArrowheads="1"/>
          </p:cNvSpPr>
          <p:nvPr/>
        </p:nvSpPr>
        <p:spPr bwMode="auto">
          <a:xfrm>
            <a:off x="4983916" y="1863538"/>
            <a:ext cx="3928696" cy="2092881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 NON SUFFICIENTI</a:t>
            </a:r>
          </a:p>
          <a:p>
            <a:pPr algn="ctr" defTabSz="762000">
              <a:defRPr/>
            </a:pP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Mancata Apertura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Scarsa Vigilanza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(Esempio : Ds Residente Comune con Scuola con 601 alunni )</a:t>
            </a:r>
          </a:p>
          <a:p>
            <a:pPr algn="ctr" defTabSz="762000">
              <a:defRPr/>
            </a:pP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7079" name="Text Box 7"/>
          <p:cNvSpPr txBox="1">
            <a:spLocks noChangeArrowheads="1"/>
          </p:cNvSpPr>
          <p:nvPr/>
        </p:nvSpPr>
        <p:spPr bwMode="auto">
          <a:xfrm>
            <a:off x="256443" y="3500438"/>
            <a:ext cx="2712426" cy="40011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POSTI OD/OF 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4438650" y="3705226"/>
            <a:ext cx="4237805" cy="2308324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OD/OF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Docenti Ruolo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Continuità Didattica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OD/OF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Docenti Precari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Discontinuità Didattica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(Esempio : Ds che sbaglia previsioni)</a:t>
            </a: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114918" y="2202092"/>
            <a:ext cx="360924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Ata</a:t>
            </a:r>
            <a:endParaRPr lang="it-IT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107504" y="5182970"/>
            <a:ext cx="3392365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defRPr/>
            </a:pP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Docenti</a:t>
            </a:r>
            <a:endParaRPr lang="it-IT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9575" name="Forma 28"/>
          <p:cNvCxnSpPr>
            <a:cxnSpLocks noChangeShapeType="1"/>
            <a:stCxn id="1027079" idx="2"/>
            <a:endCxn id="27" idx="0"/>
          </p:cNvCxnSpPr>
          <p:nvPr/>
        </p:nvCxnSpPr>
        <p:spPr bwMode="auto">
          <a:xfrm>
            <a:off x="1612656" y="3900548"/>
            <a:ext cx="191031" cy="128242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109576" name="Forma 28"/>
          <p:cNvCxnSpPr>
            <a:cxnSpLocks noChangeShapeType="1"/>
            <a:stCxn id="27" idx="3"/>
            <a:endCxn id="24" idx="1"/>
          </p:cNvCxnSpPr>
          <p:nvPr/>
        </p:nvCxnSpPr>
        <p:spPr bwMode="auto">
          <a:xfrm flipV="1">
            <a:off x="3499869" y="4859388"/>
            <a:ext cx="938781" cy="554415"/>
          </a:xfrm>
          <a:prstGeom prst="curvedConnector3">
            <a:avLst>
              <a:gd name="adj1" fmla="val 50000"/>
            </a:avLst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109577" name="Forma 28"/>
          <p:cNvCxnSpPr>
            <a:cxnSpLocks noChangeShapeType="1"/>
            <a:stCxn id="25" idx="3"/>
            <a:endCxn id="1027075" idx="1"/>
          </p:cNvCxnSpPr>
          <p:nvPr/>
        </p:nvCxnSpPr>
        <p:spPr bwMode="auto">
          <a:xfrm>
            <a:off x="3724161" y="2432925"/>
            <a:ext cx="1259755" cy="477054"/>
          </a:xfrm>
          <a:prstGeom prst="curvedConnector3">
            <a:avLst>
              <a:gd name="adj1" fmla="val 50000"/>
            </a:avLst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109578" name="Forma 30"/>
          <p:cNvCxnSpPr>
            <a:cxnSpLocks noChangeShapeType="1"/>
            <a:stCxn id="1027079" idx="0"/>
            <a:endCxn id="25" idx="2"/>
          </p:cNvCxnSpPr>
          <p:nvPr/>
        </p:nvCxnSpPr>
        <p:spPr bwMode="auto">
          <a:xfrm flipV="1">
            <a:off x="1612656" y="2663757"/>
            <a:ext cx="306884" cy="836681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107504" y="332656"/>
            <a:ext cx="6840760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 – FASE OPERATIVA : ANNO SCOLASTICO</a:t>
            </a:r>
          </a:p>
          <a:p>
            <a:pPr algn="ctr" defTabSz="762000">
              <a:defRPr/>
            </a:pPr>
            <a:r>
              <a:rPr lang="it-IT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(disfunzioni)</a:t>
            </a: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095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04736" y="5949280"/>
            <a:ext cx="2122616" cy="76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reccia in giù 1"/>
          <p:cNvSpPr/>
          <p:nvPr/>
        </p:nvSpPr>
        <p:spPr>
          <a:xfrm>
            <a:off x="7723728" y="3968578"/>
            <a:ext cx="484632" cy="338554"/>
          </a:xfrm>
          <a:prstGeom prst="downArrow">
            <a:avLst/>
          </a:prstGeom>
          <a:solidFill>
            <a:schemeClr val="tx1"/>
          </a:solidFill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Freccia in giù 19"/>
          <p:cNvSpPr/>
          <p:nvPr/>
        </p:nvSpPr>
        <p:spPr>
          <a:xfrm>
            <a:off x="7723728" y="4982603"/>
            <a:ext cx="484632" cy="33855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080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6" name="Text Box 4"/>
          <p:cNvSpPr txBox="1">
            <a:spLocks noChangeArrowheads="1"/>
          </p:cNvSpPr>
          <p:nvPr/>
        </p:nvSpPr>
        <p:spPr bwMode="auto">
          <a:xfrm>
            <a:off x="398430" y="2792541"/>
            <a:ext cx="2877426" cy="1323439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SBRESSA</a:t>
            </a:r>
          </a:p>
          <a:p>
            <a:pPr algn="ctr" defTabSz="762000">
              <a:defRPr/>
            </a:pP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INFANZIA</a:t>
            </a:r>
          </a:p>
          <a:p>
            <a:pPr algn="ctr" defTabSz="762000"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PRIMARIA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7080" name="Text Box 8"/>
          <p:cNvSpPr txBox="1">
            <a:spLocks noChangeArrowheads="1"/>
          </p:cNvSpPr>
          <p:nvPr/>
        </p:nvSpPr>
        <p:spPr bwMode="auto">
          <a:xfrm>
            <a:off x="285751" y="5229200"/>
            <a:ext cx="2990105" cy="1323439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REPETTO</a:t>
            </a:r>
          </a:p>
          <a:p>
            <a:pPr algn="ctr" defTabSz="762000">
              <a:defRPr/>
            </a:pP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SECONDARIA 1°</a:t>
            </a:r>
          </a:p>
          <a:p>
            <a:pPr algn="ctr" defTabSz="762000"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SECONDARIA 2°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5446638" y="3611778"/>
            <a:ext cx="3609242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Norme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Criteri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Politiche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Modulistica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512" name="Forma 30"/>
          <p:cNvCxnSpPr>
            <a:cxnSpLocks noChangeShapeType="1"/>
            <a:stCxn id="1027080" idx="3"/>
          </p:cNvCxnSpPr>
          <p:nvPr/>
        </p:nvCxnSpPr>
        <p:spPr bwMode="auto">
          <a:xfrm flipV="1">
            <a:off x="3275856" y="4293096"/>
            <a:ext cx="2015358" cy="1597824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21513" name="Forma 30"/>
          <p:cNvCxnSpPr>
            <a:cxnSpLocks noChangeShapeType="1"/>
            <a:stCxn id="1027076" idx="3"/>
          </p:cNvCxnSpPr>
          <p:nvPr/>
        </p:nvCxnSpPr>
        <p:spPr bwMode="auto">
          <a:xfrm>
            <a:off x="3275856" y="3454261"/>
            <a:ext cx="2015359" cy="622811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pic>
        <p:nvPicPr>
          <p:cNvPr id="2152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67037" y="116632"/>
            <a:ext cx="2524178" cy="115212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23" name="Rettangolo 22"/>
          <p:cNvSpPr/>
          <p:nvPr/>
        </p:nvSpPr>
        <p:spPr>
          <a:xfrm>
            <a:off x="5291214" y="1268761"/>
            <a:ext cx="3601266" cy="6438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MODELLO</a:t>
            </a:r>
            <a:endParaRPr lang="it-IT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ettangolo 41"/>
          <p:cNvSpPr/>
          <p:nvPr/>
        </p:nvSpPr>
        <p:spPr>
          <a:xfrm>
            <a:off x="285751" y="1272945"/>
            <a:ext cx="2990105" cy="100392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ORGANICI POSTO COMUNE</a:t>
            </a:r>
            <a:endParaRPr lang="it-IT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21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Users\mi11205\Desktop\down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5157736" cy="28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Users\mi11205\Desktop\sardegn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031" y="1954797"/>
            <a:ext cx="4488386" cy="315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0" y="559250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PowerPoint</a:t>
            </a:r>
            <a:r>
              <a:rPr lang="it-IT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</a:t>
            </a:r>
            <a:r>
              <a:rPr lang="it-IT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www.sardegna.istruzione.it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999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Segnaposto contenuto 8"/>
          <p:cNvSpPr>
            <a:spLocks noGrp="1"/>
          </p:cNvSpPr>
          <p:nvPr>
            <p:ph sz="half" idx="4294967295"/>
          </p:nvPr>
        </p:nvSpPr>
        <p:spPr bwMode="auto">
          <a:xfrm>
            <a:off x="261547" y="1268760"/>
            <a:ext cx="8746627" cy="513204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/>
            <a:r>
              <a:rPr lang="it-IT" sz="2800" b="1" smtClean="0"/>
              <a:t>PAUSA</a:t>
            </a:r>
          </a:p>
          <a:p>
            <a:pPr algn="ctr"/>
            <a:r>
              <a:rPr lang="it-IT" sz="2800" b="1" smtClean="0"/>
              <a:t>DIBATTITO</a:t>
            </a:r>
            <a:endParaRPr lang="it-IT" sz="2800" dirty="0" smtClean="0"/>
          </a:p>
        </p:txBody>
      </p:sp>
      <p:pic>
        <p:nvPicPr>
          <p:cNvPr id="1085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0493" y="68849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50" name="CasellaDiTesto 13"/>
          <p:cNvSpPr txBox="1">
            <a:spLocks noChangeArrowheads="1"/>
          </p:cNvSpPr>
          <p:nvPr/>
        </p:nvSpPr>
        <p:spPr bwMode="auto">
          <a:xfrm>
            <a:off x="6548805" y="188914"/>
            <a:ext cx="259519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1547664" y="3284983"/>
            <a:ext cx="4248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Presentazione (Nome e Scuola)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Materia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Quesito</a:t>
            </a:r>
            <a:endParaRPr lang="it-IT" b="1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3" name="Freccia circolare a sinistra 2"/>
          <p:cNvSpPr/>
          <p:nvPr/>
        </p:nvSpPr>
        <p:spPr>
          <a:xfrm>
            <a:off x="5864729" y="1964597"/>
            <a:ext cx="1368152" cy="20882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4" name="Ovale 3"/>
          <p:cNvSpPr/>
          <p:nvPr/>
        </p:nvSpPr>
        <p:spPr>
          <a:xfrm>
            <a:off x="467544" y="2780928"/>
            <a:ext cx="5256584" cy="2160240"/>
          </a:xfrm>
          <a:prstGeom prst="ellipse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Picture 7" descr="D:\Users\mi11205\Desktop\downloa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567" y="5229200"/>
            <a:ext cx="4650433" cy="1584176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>
          <a:xfrm>
            <a:off x="6269649" y="5589240"/>
            <a:ext cx="1326687" cy="3286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8" name="Picture 4" descr="D:\Users\mi11205\Desktop\1200px-A_small_cup_of_coffe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2666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65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8697" y="44625"/>
            <a:ext cx="142728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ttangolo 6"/>
          <p:cNvSpPr>
            <a:spLocks noChangeArrowheads="1"/>
          </p:cNvSpPr>
          <p:nvPr/>
        </p:nvSpPr>
        <p:spPr bwMode="auto">
          <a:xfrm>
            <a:off x="827584" y="1556792"/>
            <a:ext cx="748883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hangingPunct="0"/>
            <a:r>
              <a:rPr lang="it-IT" sz="1600" b="1" dirty="0">
                <a:latin typeface="Eras Bold ITC"/>
              </a:rPr>
              <a:t>MINISTERO </a:t>
            </a:r>
            <a:r>
              <a:rPr lang="it-IT" sz="1600" b="1" dirty="0" smtClean="0">
                <a:latin typeface="Eras Bold ITC"/>
              </a:rPr>
              <a:t>DELL’ISTRUZIONE</a:t>
            </a:r>
            <a:endParaRPr lang="it-IT" sz="1600" b="1" dirty="0">
              <a:latin typeface="Eras Bold ITC"/>
            </a:endParaRPr>
          </a:p>
          <a:p>
            <a:pPr algn="ctr" hangingPunct="0"/>
            <a:r>
              <a:rPr lang="it-IT" sz="1600" b="1" dirty="0">
                <a:latin typeface="Eras Bold ITC"/>
              </a:rPr>
              <a:t>Ufficio Scolastico Regionale della Sardegna - Direzione  Generale</a:t>
            </a:r>
          </a:p>
          <a:p>
            <a:pPr algn="ctr"/>
            <a:r>
              <a:rPr lang="it-IT" sz="1600" i="1" dirty="0" smtClean="0">
                <a:latin typeface="Eras Bold ITC"/>
              </a:rPr>
              <a:t>Vice Direttore Generale</a:t>
            </a:r>
          </a:p>
          <a:p>
            <a:pPr algn="ctr"/>
            <a:r>
              <a:rPr lang="it-IT" sz="1600" i="1" dirty="0" smtClean="0">
                <a:latin typeface="Eras Bold ITC"/>
              </a:rPr>
              <a:t>Dr</a:t>
            </a:r>
            <a:r>
              <a:rPr lang="it-IT" sz="1600" i="1" dirty="0">
                <a:latin typeface="Eras Bold ITC"/>
              </a:rPr>
              <a:t>. Sergio Repetto</a:t>
            </a:r>
          </a:p>
        </p:txBody>
      </p:sp>
      <p:sp>
        <p:nvSpPr>
          <p:cNvPr id="15363" name="Titolo 8"/>
          <p:cNvSpPr>
            <a:spLocks noGrp="1"/>
          </p:cNvSpPr>
          <p:nvPr>
            <p:ph type="title" idx="4294967295"/>
          </p:nvPr>
        </p:nvSpPr>
        <p:spPr>
          <a:xfrm>
            <a:off x="518014" y="2634010"/>
            <a:ext cx="8248650" cy="4035350"/>
          </a:xfrm>
        </p:spPr>
        <p:txBody>
          <a:bodyPr/>
          <a:lstStyle/>
          <a:p>
            <a:pPr algn="ctr" eaLnBrk="1" hangingPunct="1"/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ANNO SCOLASTICO 2019-2020</a:t>
            </a:r>
            <a:b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alla progettazione Politica della rete scolastica</a:t>
            </a:r>
            <a:b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 funzionamento amministrativo ed operativo della scuola</a:t>
            </a:r>
          </a:p>
        </p:txBody>
      </p:sp>
      <p:sp>
        <p:nvSpPr>
          <p:cNvPr id="15364" name="Freccia in giù 9"/>
          <p:cNvSpPr>
            <a:spLocks noChangeArrowheads="1"/>
          </p:cNvSpPr>
          <p:nvPr/>
        </p:nvSpPr>
        <p:spPr bwMode="auto">
          <a:xfrm>
            <a:off x="3784322" y="4163640"/>
            <a:ext cx="1291734" cy="1857648"/>
          </a:xfrm>
          <a:prstGeom prst="downArrow">
            <a:avLst>
              <a:gd name="adj1" fmla="val 31849"/>
              <a:gd name="adj2" fmla="val 40925"/>
            </a:avLst>
          </a:prstGeom>
          <a:solidFill>
            <a:srgbClr val="FF00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" name="Rettangolo 1"/>
          <p:cNvSpPr/>
          <p:nvPr/>
        </p:nvSpPr>
        <p:spPr>
          <a:xfrm>
            <a:off x="6186410" y="4462516"/>
            <a:ext cx="2664296" cy="629948"/>
          </a:xfrm>
          <a:prstGeom prst="rect">
            <a:avLst/>
          </a:prstGeom>
          <a:solidFill>
            <a:srgbClr val="61FFA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ORGANICI</a:t>
            </a:r>
            <a:endParaRPr lang="it-IT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reccia a destra 9"/>
          <p:cNvSpPr/>
          <p:nvPr/>
        </p:nvSpPr>
        <p:spPr>
          <a:xfrm rot="10800000">
            <a:off x="4788024" y="4487429"/>
            <a:ext cx="1398386" cy="576064"/>
          </a:xfrm>
          <a:prstGeom prst="rightArrow">
            <a:avLst>
              <a:gd name="adj1" fmla="val 45387"/>
              <a:gd name="adj2" fmla="val 102709"/>
            </a:avLst>
          </a:prstGeom>
          <a:solidFill>
            <a:srgbClr val="61FFA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845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6" name="Text Box 4"/>
          <p:cNvSpPr txBox="1">
            <a:spLocks noChangeArrowheads="1"/>
          </p:cNvSpPr>
          <p:nvPr/>
        </p:nvSpPr>
        <p:spPr bwMode="auto">
          <a:xfrm>
            <a:off x="378296" y="1392157"/>
            <a:ext cx="2877426" cy="707886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Infanzia Comune</a:t>
            </a:r>
          </a:p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Educatori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5499412" y="945881"/>
            <a:ext cx="3609242" cy="8925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defRPr/>
            </a:pP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Usr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defTabSz="762000">
              <a:defRPr/>
            </a:pP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Atp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Ca, Nu,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Or, 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SS</a:t>
            </a:r>
            <a:endParaRPr lang="it-IT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511" name="Forma 28"/>
          <p:cNvCxnSpPr>
            <a:cxnSpLocks noChangeShapeType="1"/>
            <a:endCxn id="22" idx="1"/>
          </p:cNvCxnSpPr>
          <p:nvPr/>
        </p:nvCxnSpPr>
        <p:spPr bwMode="auto">
          <a:xfrm>
            <a:off x="3305098" y="3792815"/>
            <a:ext cx="3672408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21512" name="Forma 30"/>
          <p:cNvCxnSpPr>
            <a:cxnSpLocks noChangeShapeType="1"/>
          </p:cNvCxnSpPr>
          <p:nvPr/>
        </p:nvCxnSpPr>
        <p:spPr bwMode="auto">
          <a:xfrm>
            <a:off x="5107131" y="4785655"/>
            <a:ext cx="1697117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21513" name="Forma 30"/>
          <p:cNvCxnSpPr>
            <a:cxnSpLocks noChangeShapeType="1"/>
            <a:stCxn id="1027076" idx="3"/>
            <a:endCxn id="25" idx="1"/>
          </p:cNvCxnSpPr>
          <p:nvPr/>
        </p:nvCxnSpPr>
        <p:spPr bwMode="auto">
          <a:xfrm flipV="1">
            <a:off x="3255722" y="1392157"/>
            <a:ext cx="2243690" cy="35394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pic>
        <p:nvPicPr>
          <p:cNvPr id="215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55722" y="291022"/>
            <a:ext cx="2396398" cy="79930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977506" y="3469649"/>
            <a:ext cx="1944216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Atpp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Ca, Nu, </a:t>
            </a:r>
          </a:p>
          <a:p>
            <a:pPr algn="ctr" defTabSz="762000"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Or,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5892291" y="46787"/>
            <a:ext cx="3235255" cy="6438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Ufficio Competente</a:t>
            </a:r>
            <a:endParaRPr lang="it-IT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ettangolo 41"/>
          <p:cNvSpPr/>
          <p:nvPr/>
        </p:nvSpPr>
        <p:spPr>
          <a:xfrm>
            <a:off x="66303" y="476672"/>
            <a:ext cx="2990105" cy="64388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Organici</a:t>
            </a:r>
            <a:endParaRPr lang="it-IT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220500" y="3284984"/>
            <a:ext cx="5431620" cy="707886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Primaria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Secondaria 1° e 2°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Comune</a:t>
            </a:r>
          </a:p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Primaria</a:t>
            </a: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Secondaria 1° e 2°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Sostegno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226485" y="4585600"/>
            <a:ext cx="4880646" cy="400110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Ata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6804248" y="4550385"/>
            <a:ext cx="2355864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Usr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 defTabSz="762000">
              <a:defRPr/>
            </a:pP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Atp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Ca, Nu, Or,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endParaRPr lang="it-IT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20500" y="5877272"/>
            <a:ext cx="4880646" cy="707886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Coordinamento</a:t>
            </a:r>
          </a:p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Religione</a:t>
            </a: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6771682" y="5877272"/>
            <a:ext cx="235586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USR</a:t>
            </a:r>
            <a:endParaRPr lang="it-IT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Forma 30"/>
          <p:cNvCxnSpPr>
            <a:cxnSpLocks noChangeShapeType="1"/>
          </p:cNvCxnSpPr>
          <p:nvPr/>
        </p:nvCxnSpPr>
        <p:spPr bwMode="auto">
          <a:xfrm>
            <a:off x="5101146" y="6231215"/>
            <a:ext cx="1697117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118806" y="2438598"/>
            <a:ext cx="4290765" cy="400110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Infanzia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Sostegno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499412" y="2347267"/>
            <a:ext cx="3609242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defRPr/>
            </a:pP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Usr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defTabSz="762000">
              <a:defRPr/>
            </a:pP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Atp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Ca, Nu,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Or, 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endParaRPr lang="it-IT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Forma 28"/>
          <p:cNvCxnSpPr>
            <a:cxnSpLocks noChangeShapeType="1"/>
            <a:stCxn id="19" idx="3"/>
            <a:endCxn id="20" idx="1"/>
          </p:cNvCxnSpPr>
          <p:nvPr/>
        </p:nvCxnSpPr>
        <p:spPr bwMode="auto">
          <a:xfrm>
            <a:off x="4409571" y="2638653"/>
            <a:ext cx="1089841" cy="12411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320659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egnaposto numero diapositiva 2"/>
          <p:cNvSpPr>
            <a:spLocks noGrp="1"/>
          </p:cNvSpPr>
          <p:nvPr>
            <p:ph type="sldNum" sz="quarter" idx="10"/>
          </p:nvPr>
        </p:nvSpPr>
        <p:spPr>
          <a:xfrm>
            <a:off x="457201" y="6356350"/>
            <a:ext cx="1805700" cy="365125"/>
          </a:xfrm>
          <a:noFill/>
          <a:ln w="38100">
            <a:solidFill>
              <a:srgbClr val="FFC000"/>
            </a:solidFill>
          </a:ln>
        </p:spPr>
        <p:txBody>
          <a:bodyPr/>
          <a:lstStyle/>
          <a:p>
            <a:pPr defTabSz="762000"/>
            <a:fld id="{264B1494-6C41-496E-BDAD-780CD88BCA8D}" type="slidenum">
              <a:rPr lang="it-IT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defTabSz="762000"/>
              <a:t>5</a:t>
            </a:fld>
            <a:endParaRPr lang="it-IT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7075" name="Text Box 3"/>
          <p:cNvSpPr txBox="1">
            <a:spLocks noChangeArrowheads="1"/>
          </p:cNvSpPr>
          <p:nvPr/>
        </p:nvSpPr>
        <p:spPr bwMode="auto">
          <a:xfrm>
            <a:off x="2862079" y="253128"/>
            <a:ext cx="1348511" cy="2585323"/>
          </a:xfrm>
          <a:prstGeom prst="rect">
            <a:avLst/>
          </a:prstGeom>
          <a:solidFill>
            <a:srgbClr val="75DBFF"/>
          </a:solidFill>
          <a:ln w="38100">
            <a:solidFill>
              <a:srgbClr val="75DBFF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 defTabSz="762000"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PUBBLICI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UE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Stato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Regione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Province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Comuni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Upi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Anci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Scuole</a:t>
            </a:r>
          </a:p>
        </p:txBody>
      </p:sp>
      <p:sp>
        <p:nvSpPr>
          <p:cNvPr id="1027080" name="Text Box 8"/>
          <p:cNvSpPr txBox="1">
            <a:spLocks noChangeArrowheads="1"/>
          </p:cNvSpPr>
          <p:nvPr/>
        </p:nvSpPr>
        <p:spPr bwMode="auto">
          <a:xfrm>
            <a:off x="2937394" y="5525363"/>
            <a:ext cx="1850630" cy="677108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1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RISORSE FINANZIARIE</a:t>
            </a: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82013" y="383472"/>
            <a:ext cx="1925564" cy="461665"/>
          </a:xfrm>
          <a:prstGeom prst="rect">
            <a:avLst/>
          </a:prstGeom>
          <a:solidFill>
            <a:srgbClr val="75DBFF"/>
          </a:solidFill>
          <a:ln w="38100">
            <a:solidFill>
              <a:srgbClr val="75DBFF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defTabSz="762000">
              <a:defRPr/>
            </a:pP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SOGGETTI 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2862080" y="3768725"/>
            <a:ext cx="6212000" cy="1323439"/>
          </a:xfrm>
          <a:prstGeom prst="rect">
            <a:avLst/>
          </a:prstGeom>
          <a:solidFill>
            <a:srgbClr val="92D050"/>
          </a:solidFill>
          <a:ln w="57150">
            <a:solidFill>
              <a:srgbClr val="92D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Regolamenti, Direttive, Decisioni 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Costituzione, Leggi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Decreti Legge e legislativi, Regolamenti 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STATO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Leggi, Regolamenti 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Delibere 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PROVINCE e COMUNI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Atti Amministrativi 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DC, USR, </a:t>
            </a: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ATPP, 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SCUOLE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82014" y="4725144"/>
            <a:ext cx="2352814" cy="1169551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defTabSz="762000">
              <a:defRPr/>
            </a:pPr>
            <a:r>
              <a:rPr 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PUBBLICHE</a:t>
            </a:r>
          </a:p>
          <a:p>
            <a:pPr defTabSz="762000">
              <a:buFont typeface="Arial" pitchFamily="34" charset="0"/>
              <a:buChar char="•"/>
              <a:defRPr/>
            </a:pPr>
            <a:r>
              <a:rPr 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Ue</a:t>
            </a:r>
          </a:p>
          <a:p>
            <a:pPr defTabSz="762000">
              <a:buFont typeface="Arial" pitchFamily="34" charset="0"/>
              <a:buChar char="•"/>
              <a:defRPr/>
            </a:pP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Stato</a:t>
            </a:r>
          </a:p>
          <a:p>
            <a:pPr defTabSz="762000">
              <a:buFont typeface="Arial" pitchFamily="34" charset="0"/>
              <a:buChar char="•"/>
              <a:defRPr/>
            </a:pP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Regione, Province, Comuni </a:t>
            </a:r>
          </a:p>
          <a:p>
            <a:pPr defTabSz="762000">
              <a:buFont typeface="Arial" pitchFamily="34" charset="0"/>
              <a:buChar char="•"/>
              <a:defRPr/>
            </a:pP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Scuole </a:t>
            </a:r>
          </a:p>
        </p:txBody>
      </p:sp>
      <p:cxnSp>
        <p:nvCxnSpPr>
          <p:cNvPr id="17420" name="Forma 28"/>
          <p:cNvCxnSpPr>
            <a:cxnSpLocks noChangeShapeType="1"/>
            <a:stCxn id="25" idx="3"/>
            <a:endCxn id="1027075" idx="1"/>
          </p:cNvCxnSpPr>
          <p:nvPr/>
        </p:nvCxnSpPr>
        <p:spPr bwMode="auto">
          <a:xfrm>
            <a:off x="2007577" y="614305"/>
            <a:ext cx="854502" cy="931485"/>
          </a:xfrm>
          <a:prstGeom prst="curvedConnector3">
            <a:avLst>
              <a:gd name="adj1" fmla="val 50000"/>
            </a:avLst>
          </a:prstGeom>
          <a:noFill/>
          <a:ln w="57150" algn="ctr">
            <a:solidFill>
              <a:srgbClr val="75DBFF"/>
            </a:solidFill>
            <a:round/>
            <a:headEnd type="none" w="sm" len="sm"/>
            <a:tailEnd type="arrow" w="med" len="med"/>
          </a:ln>
        </p:spPr>
      </p:cxnSp>
      <p:pic>
        <p:nvPicPr>
          <p:cNvPr id="1742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376" y="60873"/>
            <a:ext cx="1224136" cy="80853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303245" y="1483177"/>
            <a:ext cx="1483099" cy="1754326"/>
          </a:xfrm>
          <a:prstGeom prst="rect">
            <a:avLst/>
          </a:prstGeom>
          <a:solidFill>
            <a:srgbClr val="75DBFF"/>
          </a:solidFill>
          <a:ln w="38100">
            <a:solidFill>
              <a:srgbClr val="75DBFF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 defTabSz="762000"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PRIVATI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Sindacati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Patronati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Associazioni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Scuole </a:t>
            </a:r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5699829" y="908720"/>
            <a:ext cx="3374251" cy="1569660"/>
          </a:xfrm>
          <a:prstGeom prst="rect">
            <a:avLst/>
          </a:prstGeom>
          <a:solidFill>
            <a:srgbClr val="75DBFF"/>
          </a:solidFill>
          <a:ln w="38100">
            <a:solidFill>
              <a:srgbClr val="75DBFF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Alunni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Maschi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Femmine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Normodotati, Diversamente Abili</a:t>
            </a:r>
          </a:p>
          <a:p>
            <a:pPr marL="285750" indent="-28575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Italiani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UE, Stranieri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Genitori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Rappresentanti </a:t>
            </a:r>
          </a:p>
        </p:txBody>
      </p:sp>
      <p:sp>
        <p:nvSpPr>
          <p:cNvPr id="17427" name="Freccia a destra 46"/>
          <p:cNvSpPr>
            <a:spLocks noChangeArrowheads="1"/>
          </p:cNvSpPr>
          <p:nvPr/>
        </p:nvSpPr>
        <p:spPr bwMode="auto">
          <a:xfrm>
            <a:off x="4210590" y="1217335"/>
            <a:ext cx="1489240" cy="987529"/>
          </a:xfrm>
          <a:prstGeom prst="rightArrow">
            <a:avLst>
              <a:gd name="adj1" fmla="val 52639"/>
              <a:gd name="adj2" fmla="val 50043"/>
            </a:avLst>
          </a:prstGeom>
          <a:noFill/>
          <a:ln w="38100" algn="ctr">
            <a:solidFill>
              <a:srgbClr val="75DB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it-I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Servizio Scolastico</a:t>
            </a:r>
            <a:endParaRPr lang="it-I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429" name="Connettore 2 52"/>
          <p:cNvCxnSpPr>
            <a:cxnSpLocks noChangeShapeType="1"/>
            <a:endCxn id="17430" idx="1"/>
          </p:cNvCxnSpPr>
          <p:nvPr/>
        </p:nvCxnSpPr>
        <p:spPr bwMode="auto">
          <a:xfrm flipV="1">
            <a:off x="3857713" y="420211"/>
            <a:ext cx="1971945" cy="797124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7430" name="Rettangolo arrotondato 53"/>
          <p:cNvSpPr>
            <a:spLocks noChangeArrowheads="1"/>
          </p:cNvSpPr>
          <p:nvPr/>
        </p:nvSpPr>
        <p:spPr bwMode="auto">
          <a:xfrm>
            <a:off x="5829658" y="88084"/>
            <a:ext cx="1838686" cy="664253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75DB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DC            USR</a:t>
            </a:r>
          </a:p>
          <a:p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ATPP</a:t>
            </a:r>
            <a:endParaRPr lang="it-I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31" name="Rettangolo arrotondato 54"/>
          <p:cNvSpPr>
            <a:spLocks noChangeArrowheads="1"/>
          </p:cNvSpPr>
          <p:nvPr/>
        </p:nvSpPr>
        <p:spPr bwMode="auto">
          <a:xfrm>
            <a:off x="5580112" y="2646724"/>
            <a:ext cx="2880320" cy="724543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75DB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Ds	- Docenti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Ata	- Organi scuola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Text Box 4"/>
          <p:cNvSpPr txBox="1">
            <a:spLocks noChangeArrowheads="1"/>
          </p:cNvSpPr>
          <p:nvPr/>
        </p:nvSpPr>
        <p:spPr bwMode="auto">
          <a:xfrm>
            <a:off x="82014" y="6021288"/>
            <a:ext cx="2352814" cy="738664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defTabSz="762000">
              <a:defRPr/>
            </a:pPr>
            <a:r>
              <a:rPr 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PRIVATE</a:t>
            </a:r>
          </a:p>
          <a:p>
            <a:pPr defTabSz="762000">
              <a:buFont typeface="Arial" pitchFamily="34" charset="0"/>
              <a:buChar char="•"/>
              <a:defRPr/>
            </a:pPr>
            <a:r>
              <a:rPr lang="it-IT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Associazioni, Fondazioni</a:t>
            </a:r>
            <a:r>
              <a:rPr lang="it-I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,…</a:t>
            </a:r>
            <a:endParaRPr lang="it-I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62000">
              <a:buFont typeface="Arial" pitchFamily="34" charset="0"/>
              <a:buChar char="•"/>
              <a:defRPr/>
            </a:pP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Scuole </a:t>
            </a:r>
          </a:p>
        </p:txBody>
      </p:sp>
      <p:sp>
        <p:nvSpPr>
          <p:cNvPr id="17437" name="Rettangolo arrotondato 85"/>
          <p:cNvSpPr>
            <a:spLocks noChangeArrowheads="1"/>
          </p:cNvSpPr>
          <p:nvPr/>
        </p:nvSpPr>
        <p:spPr bwMode="auto">
          <a:xfrm>
            <a:off x="3059832" y="3095836"/>
            <a:ext cx="1595763" cy="550863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75DB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buFont typeface="Arial" charset="0"/>
              <a:buChar char="•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Ass.Istruzione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Ass.Trasporti</a:t>
            </a:r>
          </a:p>
        </p:txBody>
      </p:sp>
      <p:cxnSp>
        <p:nvCxnSpPr>
          <p:cNvPr id="17439" name="Connettore 2 90"/>
          <p:cNvCxnSpPr>
            <a:cxnSpLocks noChangeShapeType="1"/>
          </p:cNvCxnSpPr>
          <p:nvPr/>
        </p:nvCxnSpPr>
        <p:spPr bwMode="auto">
          <a:xfrm>
            <a:off x="3995936" y="2659511"/>
            <a:ext cx="1584176" cy="378964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027096" name="Rettangolo 1027095"/>
          <p:cNvSpPr/>
          <p:nvPr/>
        </p:nvSpPr>
        <p:spPr>
          <a:xfrm>
            <a:off x="82013" y="3768725"/>
            <a:ext cx="2223096" cy="581094"/>
          </a:xfrm>
          <a:prstGeom prst="rect">
            <a:avLst/>
          </a:prstGeom>
          <a:solidFill>
            <a:srgbClr val="92D050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NORME</a:t>
            </a:r>
            <a:endParaRPr lang="it-IT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27098" name="Connettore 2 1027097"/>
          <p:cNvCxnSpPr>
            <a:stCxn id="1027096" idx="3"/>
            <a:endCxn id="26" idx="1"/>
          </p:cNvCxnSpPr>
          <p:nvPr/>
        </p:nvCxnSpPr>
        <p:spPr>
          <a:xfrm>
            <a:off x="2305109" y="4059272"/>
            <a:ext cx="556971" cy="371173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102" name="Rettangolo 1027101"/>
          <p:cNvSpPr/>
          <p:nvPr/>
        </p:nvSpPr>
        <p:spPr>
          <a:xfrm>
            <a:off x="5076055" y="5373216"/>
            <a:ext cx="1672946" cy="1228129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algn="ctr"/>
            <a:r>
              <a:rPr lang="it-IT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EMPISTICA</a:t>
            </a:r>
            <a:endParaRPr lang="it-IT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8" name="Connettore 2 90"/>
          <p:cNvCxnSpPr>
            <a:cxnSpLocks noChangeShapeType="1"/>
            <a:stCxn id="25" idx="2"/>
            <a:endCxn id="22" idx="0"/>
          </p:cNvCxnSpPr>
          <p:nvPr/>
        </p:nvCxnSpPr>
        <p:spPr bwMode="auto">
          <a:xfrm>
            <a:off x="1044795" y="845137"/>
            <a:ext cx="0" cy="638040"/>
          </a:xfrm>
          <a:prstGeom prst="straightConnector1">
            <a:avLst/>
          </a:prstGeom>
          <a:noFill/>
          <a:ln w="57150" algn="ctr">
            <a:solidFill>
              <a:srgbClr val="75DBFF"/>
            </a:solidFill>
            <a:round/>
            <a:headEnd type="none" w="sm" len="sm"/>
            <a:tailEnd type="arrow" w="med" len="med"/>
          </a:ln>
        </p:spPr>
      </p:cxnSp>
      <p:cxnSp>
        <p:nvCxnSpPr>
          <p:cNvPr id="100" name="Connettore 2 90"/>
          <p:cNvCxnSpPr>
            <a:cxnSpLocks noChangeShapeType="1"/>
            <a:stCxn id="1027080" idx="1"/>
            <a:endCxn id="27" idx="3"/>
          </p:cNvCxnSpPr>
          <p:nvPr/>
        </p:nvCxnSpPr>
        <p:spPr bwMode="auto">
          <a:xfrm flipH="1" flipV="1">
            <a:off x="2434828" y="5309920"/>
            <a:ext cx="502566" cy="553997"/>
          </a:xfrm>
          <a:prstGeom prst="straightConnector1">
            <a:avLst/>
          </a:prstGeom>
          <a:noFill/>
          <a:ln w="57150" algn="ctr">
            <a:solidFill>
              <a:srgbClr val="FFC000"/>
            </a:solidFill>
            <a:round/>
            <a:headEnd type="none" w="sm" len="sm"/>
            <a:tailEnd type="arrow" w="med" len="med"/>
          </a:ln>
        </p:spPr>
      </p:cxnSp>
      <p:cxnSp>
        <p:nvCxnSpPr>
          <p:cNvPr id="102" name="Connettore 2 90"/>
          <p:cNvCxnSpPr>
            <a:cxnSpLocks noChangeShapeType="1"/>
            <a:stCxn id="1027080" idx="1"/>
            <a:endCxn id="70" idx="3"/>
          </p:cNvCxnSpPr>
          <p:nvPr/>
        </p:nvCxnSpPr>
        <p:spPr bwMode="auto">
          <a:xfrm flipH="1">
            <a:off x="2434828" y="5863917"/>
            <a:ext cx="502566" cy="526703"/>
          </a:xfrm>
          <a:prstGeom prst="straightConnector1">
            <a:avLst/>
          </a:prstGeom>
          <a:noFill/>
          <a:ln w="57150" algn="ctr">
            <a:solidFill>
              <a:srgbClr val="FFC000"/>
            </a:solidFill>
            <a:round/>
            <a:headEnd type="none" w="sm" len="sm"/>
            <a:tailEnd type="arrow" w="med" len="med"/>
          </a:ln>
        </p:spPr>
      </p:cxnSp>
      <p:sp>
        <p:nvSpPr>
          <p:cNvPr id="2" name="Freccia circolare a destra 1"/>
          <p:cNvSpPr/>
          <p:nvPr/>
        </p:nvSpPr>
        <p:spPr>
          <a:xfrm>
            <a:off x="2305108" y="2060848"/>
            <a:ext cx="754724" cy="1435130"/>
          </a:xfrm>
          <a:prstGeom prst="curvedRightArrow">
            <a:avLst>
              <a:gd name="adj1" fmla="val 9217"/>
              <a:gd name="adj2" fmla="val 39040"/>
              <a:gd name="adj3" fmla="val 4364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1" name="Rettangolo 60"/>
          <p:cNvSpPr/>
          <p:nvPr/>
        </p:nvSpPr>
        <p:spPr>
          <a:xfrm>
            <a:off x="7164288" y="5301208"/>
            <a:ext cx="1909792" cy="1458744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-Dimensionamento</a:t>
            </a:r>
          </a:p>
          <a:p>
            <a:r>
              <a:rPr lang="it-IT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-O.D.</a:t>
            </a:r>
          </a:p>
          <a:p>
            <a:r>
              <a:rPr lang="it-IT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-Movimenti</a:t>
            </a:r>
          </a:p>
          <a:p>
            <a:r>
              <a:rPr lang="it-IT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-O.F.</a:t>
            </a:r>
          </a:p>
          <a:p>
            <a:r>
              <a:rPr lang="it-IT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-Utilizzazioni</a:t>
            </a:r>
            <a:endParaRPr lang="it-IT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7083" name="Freccia a destra 1027082"/>
          <p:cNvSpPr/>
          <p:nvPr/>
        </p:nvSpPr>
        <p:spPr>
          <a:xfrm>
            <a:off x="6804248" y="5733256"/>
            <a:ext cx="360040" cy="46921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954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457" name="Forma 28"/>
          <p:cNvCxnSpPr>
            <a:cxnSpLocks noChangeShapeType="1"/>
            <a:stCxn id="1027079" idx="3"/>
            <a:endCxn id="26" idx="1"/>
          </p:cNvCxnSpPr>
          <p:nvPr/>
        </p:nvCxnSpPr>
        <p:spPr bwMode="auto">
          <a:xfrm flipV="1">
            <a:off x="2809141" y="4494937"/>
            <a:ext cx="945174" cy="26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9458" name="Segnaposto numero diapositiva 2"/>
          <p:cNvSpPr>
            <a:spLocks noGrp="1"/>
          </p:cNvSpPr>
          <p:nvPr>
            <p:ph type="sldNum" sz="quarter" idx="10"/>
          </p:nvPr>
        </p:nvSpPr>
        <p:spPr>
          <a:xfrm>
            <a:off x="457201" y="6202461"/>
            <a:ext cx="2133600" cy="365125"/>
          </a:xfrm>
          <a:solidFill>
            <a:srgbClr val="75DBFF"/>
          </a:solidFill>
          <a:ln>
            <a:solidFill>
              <a:schemeClr val="tx1"/>
            </a:solidFill>
          </a:ln>
        </p:spPr>
        <p:txBody>
          <a:bodyPr/>
          <a:lstStyle/>
          <a:p>
            <a:pPr defTabSz="762000"/>
            <a:fld id="{1C03A61D-6D2D-4241-B149-47AE4F01BA88}" type="slidenum">
              <a:rPr lang="it-IT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defTabSz="762000"/>
              <a:t>6</a:t>
            </a:fld>
            <a:endParaRPr lang="it-IT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7075" name="Text Box 3"/>
          <p:cNvSpPr txBox="1">
            <a:spLocks noChangeArrowheads="1"/>
          </p:cNvSpPr>
          <p:nvPr/>
        </p:nvSpPr>
        <p:spPr bwMode="auto">
          <a:xfrm>
            <a:off x="7196342" y="2434371"/>
            <a:ext cx="1882531" cy="707886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Luglio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Dicembre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endParaRPr lang="it-IT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7076" name="Text Box 4"/>
          <p:cNvSpPr txBox="1">
            <a:spLocks noChangeArrowheads="1"/>
          </p:cNvSpPr>
          <p:nvPr/>
        </p:nvSpPr>
        <p:spPr bwMode="auto">
          <a:xfrm>
            <a:off x="107503" y="2572870"/>
            <a:ext cx="2701639" cy="430887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1 - FASE POLITICA</a:t>
            </a:r>
          </a:p>
        </p:txBody>
      </p:sp>
      <p:sp>
        <p:nvSpPr>
          <p:cNvPr id="1027079" name="Text Box 7"/>
          <p:cNvSpPr txBox="1">
            <a:spLocks noChangeArrowheads="1"/>
          </p:cNvSpPr>
          <p:nvPr/>
        </p:nvSpPr>
        <p:spPr bwMode="auto">
          <a:xfrm>
            <a:off x="107502" y="3987204"/>
            <a:ext cx="2701639" cy="1016000"/>
          </a:xfrm>
          <a:prstGeom prst="rect">
            <a:avLst/>
          </a:prstGeom>
          <a:solidFill>
            <a:srgbClr val="61FFA8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2 - FASE AMMINISTRATIVA</a:t>
            </a:r>
          </a:p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FINANZIARIA</a:t>
            </a:r>
          </a:p>
        </p:txBody>
      </p:sp>
      <p:sp>
        <p:nvSpPr>
          <p:cNvPr id="1027080" name="Text Box 8"/>
          <p:cNvSpPr txBox="1">
            <a:spLocks noChangeArrowheads="1"/>
          </p:cNvSpPr>
          <p:nvPr/>
        </p:nvSpPr>
        <p:spPr bwMode="auto">
          <a:xfrm>
            <a:off x="107504" y="5635793"/>
            <a:ext cx="2701638" cy="1015663"/>
          </a:xfrm>
          <a:prstGeom prst="rect">
            <a:avLst/>
          </a:prstGeom>
          <a:solidFill>
            <a:srgbClr val="75DB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3 - FASE OPERATIVA</a:t>
            </a:r>
          </a:p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(ANNO SCOLASTICO)</a:t>
            </a: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7196343" y="4141261"/>
            <a:ext cx="1906850" cy="707886"/>
          </a:xfrm>
          <a:prstGeom prst="rect">
            <a:avLst/>
          </a:prstGeom>
          <a:solidFill>
            <a:srgbClr val="61FFA8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Gennaio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Agosto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it-IT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7178349" y="5789682"/>
            <a:ext cx="1882531" cy="707886"/>
          </a:xfrm>
          <a:prstGeom prst="rect">
            <a:avLst/>
          </a:prstGeom>
          <a:solidFill>
            <a:srgbClr val="75DB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Settembre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Giugno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it-IT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3754314" y="2003356"/>
            <a:ext cx="2954215" cy="156966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LIVELLI </a:t>
            </a: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TERRITORIALI</a:t>
            </a:r>
          </a:p>
          <a:p>
            <a:pPr algn="ctr" defTabSz="762000">
              <a:defRPr/>
            </a:pPr>
            <a:r>
              <a:rPr lang="it-I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 </a:t>
            </a: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GOVERNO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Regione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Province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Comuni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Stato,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Upi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Anci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3754315" y="3833217"/>
            <a:ext cx="2954214" cy="1323439"/>
          </a:xfrm>
          <a:prstGeom prst="rect">
            <a:avLst/>
          </a:prstGeom>
          <a:solidFill>
            <a:srgbClr val="61FFA8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STATO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Direzione Centrale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Miur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Ufficio Scolastico Regionale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Ambiti 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Provinciali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Dirigente Scolastico </a:t>
            </a:r>
            <a:endParaRPr lang="it-IT" sz="1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3754315" y="5481638"/>
            <a:ext cx="2936221" cy="1323975"/>
          </a:xfrm>
          <a:prstGeom prst="rect">
            <a:avLst/>
          </a:prstGeom>
          <a:solidFill>
            <a:srgbClr val="75DB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SCUOLA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Dirigente Scolastico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Organi Scuola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Personale Docente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Personale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469" name="Forma 30"/>
          <p:cNvCxnSpPr>
            <a:cxnSpLocks noChangeShapeType="1"/>
            <a:stCxn id="1027080" idx="3"/>
            <a:endCxn id="27" idx="1"/>
          </p:cNvCxnSpPr>
          <p:nvPr/>
        </p:nvCxnSpPr>
        <p:spPr bwMode="auto">
          <a:xfrm>
            <a:off x="2809142" y="6143625"/>
            <a:ext cx="945173" cy="1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19473" name="Forma 30"/>
          <p:cNvCxnSpPr>
            <a:cxnSpLocks noChangeShapeType="1"/>
            <a:stCxn id="1027076" idx="3"/>
            <a:endCxn id="25" idx="1"/>
          </p:cNvCxnSpPr>
          <p:nvPr/>
        </p:nvCxnSpPr>
        <p:spPr bwMode="auto">
          <a:xfrm flipV="1">
            <a:off x="2809142" y="2788186"/>
            <a:ext cx="945172" cy="12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pic>
        <p:nvPicPr>
          <p:cNvPr id="194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915" y="13142"/>
            <a:ext cx="2655226" cy="13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5671" y="1916832"/>
            <a:ext cx="1296144" cy="6560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7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65672" y="3289025"/>
            <a:ext cx="1296143" cy="69817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79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5672" y="5075311"/>
            <a:ext cx="1296144" cy="56048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37" name="Forma 30"/>
          <p:cNvCxnSpPr>
            <a:cxnSpLocks noChangeShapeType="1"/>
            <a:stCxn id="25" idx="3"/>
            <a:endCxn id="1027075" idx="1"/>
          </p:cNvCxnSpPr>
          <p:nvPr/>
        </p:nvCxnSpPr>
        <p:spPr bwMode="auto">
          <a:xfrm>
            <a:off x="6708529" y="2788186"/>
            <a:ext cx="487813" cy="12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45" name="Forma 30"/>
          <p:cNvCxnSpPr>
            <a:cxnSpLocks noChangeShapeType="1"/>
            <a:stCxn id="26" idx="3"/>
            <a:endCxn id="23" idx="1"/>
          </p:cNvCxnSpPr>
          <p:nvPr/>
        </p:nvCxnSpPr>
        <p:spPr bwMode="auto">
          <a:xfrm>
            <a:off x="6708529" y="4494937"/>
            <a:ext cx="487814" cy="26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55" name="Forma 30"/>
          <p:cNvCxnSpPr>
            <a:cxnSpLocks noChangeShapeType="1"/>
            <a:stCxn id="27" idx="3"/>
            <a:endCxn id="24" idx="1"/>
          </p:cNvCxnSpPr>
          <p:nvPr/>
        </p:nvCxnSpPr>
        <p:spPr bwMode="auto">
          <a:xfrm flipV="1">
            <a:off x="6690536" y="6143625"/>
            <a:ext cx="487813" cy="1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68" name="Text Box 3"/>
          <p:cNvSpPr txBox="1">
            <a:spLocks noChangeArrowheads="1"/>
          </p:cNvSpPr>
          <p:nvPr/>
        </p:nvSpPr>
        <p:spPr bwMode="auto">
          <a:xfrm>
            <a:off x="35495" y="1400044"/>
            <a:ext cx="2773646" cy="40011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MACROFASI</a:t>
            </a:r>
            <a:endParaRPr lang="it-IT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Text Box 3"/>
          <p:cNvSpPr txBox="1">
            <a:spLocks noChangeArrowheads="1"/>
          </p:cNvSpPr>
          <p:nvPr/>
        </p:nvSpPr>
        <p:spPr bwMode="auto">
          <a:xfrm>
            <a:off x="3754314" y="1387042"/>
            <a:ext cx="2936222" cy="40011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SOGGETTI DECISORI</a:t>
            </a:r>
            <a:endParaRPr lang="it-IT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Text Box 3"/>
          <p:cNvSpPr txBox="1">
            <a:spLocks noChangeArrowheads="1"/>
          </p:cNvSpPr>
          <p:nvPr/>
        </p:nvSpPr>
        <p:spPr bwMode="auto">
          <a:xfrm>
            <a:off x="7196342" y="1424970"/>
            <a:ext cx="1864537" cy="70788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SEQUENZA TEMPORALE</a:t>
            </a:r>
            <a:endParaRPr lang="it-IT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mi13856\AppData\Local\Microsoft\Windows\Temporary Internet Files\Content.IE5\SDRMHOKY\Regioni_ecclesiastiche_Italia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-1"/>
            <a:ext cx="3048000" cy="1388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i13856\AppData\Local\Microsoft\Windows\Temporary Internet Files\Content.IE5\WQJ832FM\2010-07-20_Black_windup_alarm_clock_face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962" y="13142"/>
            <a:ext cx="1849912" cy="141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CasellaDiTesto 27"/>
          <p:cNvSpPr txBox="1"/>
          <p:nvPr/>
        </p:nvSpPr>
        <p:spPr>
          <a:xfrm>
            <a:off x="5868145" y="5259155"/>
            <a:ext cx="3375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/>
              <a:t>ORGANICI </a:t>
            </a:r>
            <a:r>
              <a:rPr lang="it-IT" sz="1600" b="1" dirty="0" smtClean="0"/>
              <a:t>(amministra)</a:t>
            </a:r>
            <a:endParaRPr lang="it-IT" sz="1600" b="1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5951411" y="3630879"/>
            <a:ext cx="3375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/>
              <a:t>ORGANICI </a:t>
            </a:r>
            <a:r>
              <a:rPr lang="it-IT" sz="1600" b="1" dirty="0" smtClean="0"/>
              <a:t>(determina)</a:t>
            </a:r>
            <a:endParaRPr lang="it-IT" sz="1600" b="1" dirty="0"/>
          </a:p>
        </p:txBody>
      </p:sp>
      <p:cxnSp>
        <p:nvCxnSpPr>
          <p:cNvPr id="4" name="Connettore 2 3"/>
          <p:cNvCxnSpPr/>
          <p:nvPr/>
        </p:nvCxnSpPr>
        <p:spPr>
          <a:xfrm flipV="1">
            <a:off x="6103811" y="4141262"/>
            <a:ext cx="604718" cy="9340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/>
          <p:nvPr/>
        </p:nvCxnSpPr>
        <p:spPr>
          <a:xfrm flipV="1">
            <a:off x="6103811" y="5789682"/>
            <a:ext cx="848624" cy="2316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801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6" name="Text Box 4"/>
          <p:cNvSpPr txBox="1">
            <a:spLocks noChangeArrowheads="1"/>
          </p:cNvSpPr>
          <p:nvPr/>
        </p:nvSpPr>
        <p:spPr bwMode="auto">
          <a:xfrm>
            <a:off x="398430" y="2792541"/>
            <a:ext cx="2877426" cy="400110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1 - FASE POLITICA</a:t>
            </a:r>
          </a:p>
        </p:txBody>
      </p:sp>
      <p:sp>
        <p:nvSpPr>
          <p:cNvPr id="1027079" name="Text Box 7"/>
          <p:cNvSpPr txBox="1">
            <a:spLocks noChangeArrowheads="1"/>
          </p:cNvSpPr>
          <p:nvPr/>
        </p:nvSpPr>
        <p:spPr bwMode="auto">
          <a:xfrm>
            <a:off x="285750" y="4035425"/>
            <a:ext cx="2990106" cy="1016000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2 - FASE AMMINISTRATIVA</a:t>
            </a:r>
          </a:p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FINANZIARIA</a:t>
            </a:r>
          </a:p>
        </p:txBody>
      </p:sp>
      <p:sp>
        <p:nvSpPr>
          <p:cNvPr id="1027080" name="Text Box 8"/>
          <p:cNvSpPr txBox="1">
            <a:spLocks noChangeArrowheads="1"/>
          </p:cNvSpPr>
          <p:nvPr/>
        </p:nvSpPr>
        <p:spPr bwMode="auto">
          <a:xfrm>
            <a:off x="285751" y="5748625"/>
            <a:ext cx="2990105" cy="707886"/>
          </a:xfrm>
          <a:prstGeom prst="rect">
            <a:avLst/>
          </a:prstGeom>
          <a:solidFill>
            <a:srgbClr val="CCFFCC"/>
          </a:solidFill>
          <a:ln w="381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3 - FASE OPERATIVA</a:t>
            </a:r>
          </a:p>
          <a:p>
            <a:pPr algn="ctr" defTabSz="762000">
              <a:defRPr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(ANNO SCOLASTICO)</a:t>
            </a: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5292080" y="2669430"/>
            <a:ext cx="3609242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DISFUNZIONI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511" name="Forma 28"/>
          <p:cNvCxnSpPr>
            <a:cxnSpLocks noChangeShapeType="1"/>
            <a:stCxn id="1027079" idx="3"/>
            <a:endCxn id="22" idx="1"/>
          </p:cNvCxnSpPr>
          <p:nvPr/>
        </p:nvCxnSpPr>
        <p:spPr bwMode="auto">
          <a:xfrm>
            <a:off x="3275856" y="4543425"/>
            <a:ext cx="2007382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21512" name="Forma 30"/>
          <p:cNvCxnSpPr>
            <a:cxnSpLocks noChangeShapeType="1"/>
            <a:stCxn id="1027080" idx="3"/>
            <a:endCxn id="28" idx="1"/>
          </p:cNvCxnSpPr>
          <p:nvPr/>
        </p:nvCxnSpPr>
        <p:spPr bwMode="auto">
          <a:xfrm>
            <a:off x="3275856" y="6102568"/>
            <a:ext cx="2007382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21513" name="Forma 30"/>
          <p:cNvCxnSpPr>
            <a:cxnSpLocks noChangeShapeType="1"/>
            <a:stCxn id="1027076" idx="3"/>
            <a:endCxn id="25" idx="1"/>
          </p:cNvCxnSpPr>
          <p:nvPr/>
        </p:nvCxnSpPr>
        <p:spPr bwMode="auto">
          <a:xfrm>
            <a:off x="3275856" y="2992596"/>
            <a:ext cx="2016224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pic>
        <p:nvPicPr>
          <p:cNvPr id="215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3768" y="-1"/>
            <a:ext cx="3816424" cy="127294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283238" y="4220259"/>
            <a:ext cx="3609242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DISFUNZIONI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5283238" y="5779402"/>
            <a:ext cx="3609242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</a:t>
            </a:r>
          </a:p>
          <a:p>
            <a:pPr algn="ctr" defTabSz="762000">
              <a:buFont typeface="Arial" pitchFamily="34" charset="0"/>
              <a:buChar char="•"/>
              <a:defRPr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DISFUNZIONI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1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59467" y="2254136"/>
            <a:ext cx="1440160" cy="72306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2152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59467" y="3893538"/>
            <a:ext cx="1440160" cy="64845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2152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59467" y="5445224"/>
            <a:ext cx="1440160" cy="65734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23" name="Rettangolo 22"/>
          <p:cNvSpPr/>
          <p:nvPr/>
        </p:nvSpPr>
        <p:spPr>
          <a:xfrm>
            <a:off x="5291214" y="1268761"/>
            <a:ext cx="3601266" cy="6438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ANALISI</a:t>
            </a:r>
            <a:endParaRPr lang="it-IT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ettangolo 41"/>
          <p:cNvSpPr/>
          <p:nvPr/>
        </p:nvSpPr>
        <p:spPr>
          <a:xfrm>
            <a:off x="285751" y="1272945"/>
            <a:ext cx="2990105" cy="64388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MACROFASI</a:t>
            </a:r>
            <a:endParaRPr lang="it-IT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12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contenuto 8"/>
          <p:cNvSpPr>
            <a:spLocks noGrp="1"/>
          </p:cNvSpPr>
          <p:nvPr>
            <p:ph sz="half" idx="2"/>
          </p:nvPr>
        </p:nvSpPr>
        <p:spPr bwMode="auto">
          <a:xfrm>
            <a:off x="490171" y="2348880"/>
            <a:ext cx="4040066" cy="42090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 eaLnBrk="1" hangingPunct="1">
              <a:buFontTx/>
              <a:buAutoNum type="arabicPeriod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Riunione Tavolo Tecnico Interistituzionale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Giunta Regione Sardegna delibera Linee di Indirizzo e Criteri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Province convocano le Conferenze Intercomunali Preliminari per illustrare i criteri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Comuni, convocano le Conferenze Comunali per discutere la riorganizzazione della rete scolastica, seguendo i criteri adottati ed in riferimento al proprio ambito</a:t>
            </a:r>
          </a:p>
        </p:txBody>
      </p:sp>
      <p:sp>
        <p:nvSpPr>
          <p:cNvPr id="35844" name="Segnaposto contenuto 15"/>
          <p:cNvSpPr>
            <a:spLocks noGrp="1"/>
          </p:cNvSpPr>
          <p:nvPr>
            <p:ph sz="quarter" idx="4"/>
          </p:nvPr>
        </p:nvSpPr>
        <p:spPr bwMode="auto">
          <a:xfrm>
            <a:off x="4613031" y="2312876"/>
            <a:ext cx="4120778" cy="42090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514350" indent="-514350" eaLnBrk="1" hangingPunct="1">
              <a:buFontTx/>
              <a:buNone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	Giunta Regione Sardegna adotta con propria delibera il </a:t>
            </a:r>
            <a:r>
              <a:rPr lang="it-IT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«Piano Di Dimensionamento Della Rete Scolastica Regione Sardegna»</a:t>
            </a:r>
          </a:p>
          <a:p>
            <a:pPr marL="514350" indent="-514350" eaLnBrk="1" hangingPunct="1">
              <a:buFontTx/>
              <a:buNone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	Riunione Tavolo Tecnico Interistituzionale</a:t>
            </a:r>
          </a:p>
          <a:p>
            <a:pPr marL="514350" indent="-514350" eaLnBrk="1" hangingPunct="1">
              <a:buFontTx/>
              <a:buNone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	Province adottano in sede di Conferenza Intercomunale Decisoria i Piani Provinciali di recepimento  delle deliberazioni comunali</a:t>
            </a:r>
          </a:p>
          <a:p>
            <a:pPr marL="514350" indent="-514350" eaLnBrk="1" hangingPunct="1">
              <a:buFontTx/>
              <a:buNone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	Comuni deliberano soppressione, accorpamento e istituzione delle autonomie e dei punti di erogazione del servizio scolastico nonché i nuovi indirizzi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177329"/>
            <a:ext cx="6192688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32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– FASE POLITICA (procedura)</a:t>
            </a: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3584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65412" y="177329"/>
            <a:ext cx="814754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0" name="Rettangolo 16"/>
          <p:cNvSpPr>
            <a:spLocks noChangeArrowheads="1"/>
          </p:cNvSpPr>
          <p:nvPr/>
        </p:nvSpPr>
        <p:spPr bwMode="auto">
          <a:xfrm>
            <a:off x="407377" y="2276872"/>
            <a:ext cx="4205654" cy="4281092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1" name="Rettangolo 17"/>
          <p:cNvSpPr>
            <a:spLocks noChangeArrowheads="1"/>
          </p:cNvSpPr>
          <p:nvPr/>
        </p:nvSpPr>
        <p:spPr bwMode="auto">
          <a:xfrm>
            <a:off x="4627685" y="2276872"/>
            <a:ext cx="4120779" cy="4281092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2" name="Freccia circolare a destra 18"/>
          <p:cNvSpPr>
            <a:spLocks noChangeArrowheads="1"/>
          </p:cNvSpPr>
          <p:nvPr/>
        </p:nvSpPr>
        <p:spPr bwMode="auto">
          <a:xfrm>
            <a:off x="334107" y="1119188"/>
            <a:ext cx="640374" cy="977900"/>
          </a:xfrm>
          <a:prstGeom prst="curvedRightArrow">
            <a:avLst>
              <a:gd name="adj1" fmla="val 25014"/>
              <a:gd name="adj2" fmla="val 50022"/>
              <a:gd name="adj3" fmla="val 25000"/>
            </a:avLst>
          </a:prstGeom>
          <a:solidFill>
            <a:srgbClr val="FF00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53" name="Freccia circolare a destra 20"/>
          <p:cNvSpPr>
            <a:spLocks noChangeArrowheads="1"/>
          </p:cNvSpPr>
          <p:nvPr/>
        </p:nvSpPr>
        <p:spPr bwMode="auto">
          <a:xfrm rot="10800000">
            <a:off x="7998802" y="1052735"/>
            <a:ext cx="640374" cy="1003329"/>
          </a:xfrm>
          <a:prstGeom prst="curvedRightArrow">
            <a:avLst>
              <a:gd name="adj1" fmla="val 25014"/>
              <a:gd name="adj2" fmla="val 50022"/>
              <a:gd name="adj3" fmla="val 25000"/>
            </a:avLst>
          </a:prstGeom>
          <a:solidFill>
            <a:schemeClr val="tx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974481" y="836712"/>
            <a:ext cx="5756031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PIANO DIMENSIONAMENTO</a:t>
            </a:r>
          </a:p>
          <a:p>
            <a:pPr algn="ctr" defTabSz="762000">
              <a:defRPr/>
            </a:pP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RETE SCOLASTICA REGIONE </a:t>
            </a:r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SARDEGNA</a:t>
            </a:r>
            <a:endParaRPr lang="it-IT" sz="20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043608" y="1484784"/>
            <a:ext cx="3096344" cy="722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Settembre 2019</a:t>
            </a:r>
          </a:p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FASE DISCENDENTE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4898383" y="1484784"/>
            <a:ext cx="3096344" cy="722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 Gennaio 2020</a:t>
            </a:r>
          </a:p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FASE ASCENDENTE</a:t>
            </a:r>
          </a:p>
        </p:txBody>
      </p:sp>
      <p:sp>
        <p:nvSpPr>
          <p:cNvPr id="5" name="Freccia in giù 4"/>
          <p:cNvSpPr/>
          <p:nvPr/>
        </p:nvSpPr>
        <p:spPr>
          <a:xfrm>
            <a:off x="35496" y="2420888"/>
            <a:ext cx="299873" cy="396044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in giù 17"/>
          <p:cNvSpPr/>
          <p:nvPr/>
        </p:nvSpPr>
        <p:spPr>
          <a:xfrm rot="10800000">
            <a:off x="8807605" y="2420887"/>
            <a:ext cx="300899" cy="396044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7275009" y="129405"/>
            <a:ext cx="373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Istituzioni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Accorpamenti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Soppressioni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6230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0" y="753393"/>
            <a:ext cx="5652120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– FASE </a:t>
            </a:r>
            <a:r>
              <a:rPr lang="it-IT" sz="28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POLITICA (disfunzioni</a:t>
            </a:r>
            <a:r>
              <a:rPr lang="it-IT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</a:t>
            </a:r>
          </a:p>
          <a:p>
            <a:pPr algn="ctr" defTabSz="762000">
              <a:defRPr/>
            </a:pPr>
            <a:endParaRPr lang="it-IT" sz="2400" b="1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33292" y="116631"/>
            <a:ext cx="3215172" cy="165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vale 13"/>
          <p:cNvSpPr/>
          <p:nvPr/>
        </p:nvSpPr>
        <p:spPr>
          <a:xfrm>
            <a:off x="179512" y="2132856"/>
            <a:ext cx="4536504" cy="26642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TEMPISTICA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Mancato </a:t>
            </a: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rispetto </a:t>
            </a: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dei tempi</a:t>
            </a:r>
            <a:endParaRPr lang="it-IT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Tempistica </a:t>
            </a: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rovesciata</a:t>
            </a:r>
            <a:endParaRPr lang="it-IT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e 15"/>
          <p:cNvSpPr/>
          <p:nvPr/>
        </p:nvSpPr>
        <p:spPr>
          <a:xfrm>
            <a:off x="4211959" y="2132856"/>
            <a:ext cx="4536505" cy="26642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SISTEMICA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Scarsa conoscenza di ruoli, tempi, poteri da parte </a:t>
            </a: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degli attori</a:t>
            </a:r>
            <a:endParaRPr lang="it-IT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Scarsa logica </a:t>
            </a: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sistemica</a:t>
            </a:r>
            <a:endParaRPr lang="it-IT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vale 16"/>
          <p:cNvSpPr/>
          <p:nvPr/>
        </p:nvSpPr>
        <p:spPr>
          <a:xfrm>
            <a:off x="2051720" y="4295407"/>
            <a:ext cx="4752528" cy="237395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POLITICA</a:t>
            </a:r>
            <a:endParaRPr lang="it-IT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Scadenza </a:t>
            </a: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mandato </a:t>
            </a: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politico</a:t>
            </a:r>
          </a:p>
        </p:txBody>
      </p:sp>
    </p:spTree>
    <p:extLst>
      <p:ext uri="{BB962C8B-B14F-4D97-AF65-F5344CB8AC3E}">
        <p14:creationId xmlns:p14="http://schemas.microsoft.com/office/powerpoint/2010/main" val="19521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</TotalTime>
  <Words>1018</Words>
  <Application>Microsoft Office PowerPoint</Application>
  <PresentationFormat>Presentazione su schermo (4:3)</PresentationFormat>
  <Paragraphs>363</Paragraphs>
  <Slides>19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0" baseType="lpstr">
      <vt:lpstr>Tema di Office</vt:lpstr>
      <vt:lpstr>Presentazione standard di PowerPoint</vt:lpstr>
      <vt:lpstr>Presentazione standard di PowerPoint</vt:lpstr>
      <vt:lpstr>ANNO SCOLASTICO 2019-2020  Dalla progettazione Politica della rete scolastica      al funzionamento amministrativo ed operativo della scuola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Vacca Mauro</dc:creator>
  <cp:lastModifiedBy>MIUR</cp:lastModifiedBy>
  <cp:revision>216</cp:revision>
  <cp:lastPrinted>2020-02-04T08:43:03Z</cp:lastPrinted>
  <dcterms:created xsi:type="dcterms:W3CDTF">2018-03-15T07:39:08Z</dcterms:created>
  <dcterms:modified xsi:type="dcterms:W3CDTF">2020-02-24T08:35:48Z</dcterms:modified>
</cp:coreProperties>
</file>